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media/image11.jpg" ContentType="image/jpe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13.jpg" ContentType="image/jpeg"/>
  <Override PartName="/ppt/notesSlides/notesSlide14.xml" ContentType="application/vnd.openxmlformats-officedocument.presentationml.notesSlide+xml"/>
  <Override PartName="/ppt/media/image14.jpg" ContentType="image/jpeg"/>
  <Override PartName="/ppt/notesSlides/notesSlide15.xml" ContentType="application/vnd.openxmlformats-officedocument.presentationml.notesSlide+xml"/>
  <Override PartName="/ppt/media/image15.jpg" ContentType="image/jpeg"/>
  <Override PartName="/ppt/notesSlides/notesSlide16.xml" ContentType="application/vnd.openxmlformats-officedocument.presentationml.notesSlide+xml"/>
  <Override PartName="/ppt/media/image16.jpg" ContentType="image/jpeg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22.jpg" ContentType="image/jpeg"/>
  <Override PartName="/ppt/notesSlides/notesSlide20.xml" ContentType="application/vnd.openxmlformats-officedocument.presentationml.notesSlide+xml"/>
  <Override PartName="/ppt/media/image24.jpg" ContentType="image/jpeg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5" r:id="rId2"/>
  </p:sldMasterIdLst>
  <p:notesMasterIdLst>
    <p:notesMasterId r:id="rId68"/>
  </p:notesMasterIdLst>
  <p:handoutMasterIdLst>
    <p:handoutMasterId r:id="rId69"/>
  </p:handoutMasterIdLst>
  <p:sldIdLst>
    <p:sldId id="488" r:id="rId3"/>
    <p:sldId id="299" r:id="rId4"/>
    <p:sldId id="418" r:id="rId5"/>
    <p:sldId id="419" r:id="rId6"/>
    <p:sldId id="420" r:id="rId7"/>
    <p:sldId id="421" r:id="rId8"/>
    <p:sldId id="422" r:id="rId9"/>
    <p:sldId id="423" r:id="rId10"/>
    <p:sldId id="424" r:id="rId11"/>
    <p:sldId id="425" r:id="rId12"/>
    <p:sldId id="428" r:id="rId13"/>
    <p:sldId id="429" r:id="rId14"/>
    <p:sldId id="430" r:id="rId15"/>
    <p:sldId id="431" r:id="rId16"/>
    <p:sldId id="432" r:id="rId17"/>
    <p:sldId id="435" r:id="rId18"/>
    <p:sldId id="433" r:id="rId19"/>
    <p:sldId id="436" r:id="rId20"/>
    <p:sldId id="437" r:id="rId21"/>
    <p:sldId id="438" r:id="rId22"/>
    <p:sldId id="439" r:id="rId23"/>
    <p:sldId id="440" r:id="rId24"/>
    <p:sldId id="441" r:id="rId25"/>
    <p:sldId id="442" r:id="rId26"/>
    <p:sldId id="443" r:id="rId27"/>
    <p:sldId id="444" r:id="rId28"/>
    <p:sldId id="445" r:id="rId29"/>
    <p:sldId id="446" r:id="rId30"/>
    <p:sldId id="447" r:id="rId31"/>
    <p:sldId id="448" r:id="rId32"/>
    <p:sldId id="450" r:id="rId33"/>
    <p:sldId id="451" r:id="rId34"/>
    <p:sldId id="452" r:id="rId35"/>
    <p:sldId id="453" r:id="rId36"/>
    <p:sldId id="454" r:id="rId37"/>
    <p:sldId id="455" r:id="rId38"/>
    <p:sldId id="456" r:id="rId39"/>
    <p:sldId id="457" r:id="rId40"/>
    <p:sldId id="458" r:id="rId41"/>
    <p:sldId id="459" r:id="rId42"/>
    <p:sldId id="460" r:id="rId43"/>
    <p:sldId id="461" r:id="rId44"/>
    <p:sldId id="462" r:id="rId45"/>
    <p:sldId id="463" r:id="rId46"/>
    <p:sldId id="464" r:id="rId47"/>
    <p:sldId id="465" r:id="rId48"/>
    <p:sldId id="466" r:id="rId49"/>
    <p:sldId id="467" r:id="rId50"/>
    <p:sldId id="470" r:id="rId51"/>
    <p:sldId id="471" r:id="rId52"/>
    <p:sldId id="472" r:id="rId53"/>
    <p:sldId id="473" r:id="rId54"/>
    <p:sldId id="475" r:id="rId55"/>
    <p:sldId id="476" r:id="rId56"/>
    <p:sldId id="477" r:id="rId57"/>
    <p:sldId id="478" r:id="rId58"/>
    <p:sldId id="479" r:id="rId59"/>
    <p:sldId id="480" r:id="rId60"/>
    <p:sldId id="481" r:id="rId61"/>
    <p:sldId id="482" r:id="rId62"/>
    <p:sldId id="483" r:id="rId63"/>
    <p:sldId id="484" r:id="rId64"/>
    <p:sldId id="485" r:id="rId65"/>
    <p:sldId id="487" r:id="rId66"/>
    <p:sldId id="336" r:id="rId6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89277" autoAdjust="0"/>
  </p:normalViewPr>
  <p:slideViewPr>
    <p:cSldViewPr>
      <p:cViewPr varScale="1">
        <p:scale>
          <a:sx n="74" d="100"/>
          <a:sy n="74" d="100"/>
        </p:scale>
        <p:origin x="13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317FE4-97C4-4FCB-9A14-B0BE02FAAA63}" type="doc">
      <dgm:prSet loTypeId="urn:microsoft.com/office/officeart/2005/8/layout/vList5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F5C3AED-7520-4279-B8AF-5C7D03F23557}">
      <dgm:prSet phldrT="[Metin]" custT="1"/>
      <dgm:spPr/>
      <dgm:t>
        <a:bodyPr/>
        <a:lstStyle/>
        <a:p>
          <a:r>
            <a:rPr lang="tr-TR" sz="2800" b="1" dirty="0" smtClean="0">
              <a:latin typeface="Arial" pitchFamily="34" charset="0"/>
            </a:rPr>
            <a:t>DOĞAL RİSK</a:t>
          </a:r>
          <a:endParaRPr lang="tr-TR" sz="2800" b="1" dirty="0"/>
        </a:p>
      </dgm:t>
    </dgm:pt>
    <dgm:pt modelId="{2710ECFB-3912-471C-A892-216561A2A02E}" type="parTrans" cxnId="{92759719-A884-467A-9457-50BE26A66F57}">
      <dgm:prSet/>
      <dgm:spPr/>
      <dgm:t>
        <a:bodyPr/>
        <a:lstStyle/>
        <a:p>
          <a:endParaRPr lang="tr-TR"/>
        </a:p>
      </dgm:t>
    </dgm:pt>
    <dgm:pt modelId="{E66F80EE-FA94-4064-87E1-58468BCCB947}" type="sibTrans" cxnId="{92759719-A884-467A-9457-50BE26A66F57}">
      <dgm:prSet/>
      <dgm:spPr/>
      <dgm:t>
        <a:bodyPr/>
        <a:lstStyle/>
        <a:p>
          <a:endParaRPr lang="tr-TR"/>
        </a:p>
      </dgm:t>
    </dgm:pt>
    <dgm:pt modelId="{B3388689-D11D-4710-ADA5-9F4031BCEEB7}">
      <dgm:prSet phldrT="[Metin]" custT="1"/>
      <dgm:spPr/>
      <dgm:t>
        <a:bodyPr/>
        <a:lstStyle/>
        <a:p>
          <a:r>
            <a:rPr lang="tr-TR" sz="2000" dirty="0" smtClean="0">
              <a:latin typeface="Arial" pitchFamily="34" charset="0"/>
            </a:rPr>
            <a:t>Riski azaltmak i</a:t>
          </a:r>
          <a:r>
            <a:rPr lang="tr-TR" sz="2000" dirty="0" smtClean="0"/>
            <a:t>ç</a:t>
          </a:r>
          <a:r>
            <a:rPr lang="tr-TR" sz="2000" dirty="0" smtClean="0">
              <a:latin typeface="Arial" pitchFamily="34" charset="0"/>
            </a:rPr>
            <a:t>in herhangi bir girişimin olmadığı durumdaki doğal risk</a:t>
          </a:r>
          <a:endParaRPr lang="tr-TR" sz="2000" dirty="0"/>
        </a:p>
      </dgm:t>
    </dgm:pt>
    <dgm:pt modelId="{A0C06B4A-849D-47AD-9970-976497B5EB16}" type="parTrans" cxnId="{CB420A9B-1627-4E60-9016-EC97FBE65E3D}">
      <dgm:prSet/>
      <dgm:spPr/>
      <dgm:t>
        <a:bodyPr/>
        <a:lstStyle/>
        <a:p>
          <a:endParaRPr lang="tr-TR"/>
        </a:p>
      </dgm:t>
    </dgm:pt>
    <dgm:pt modelId="{C913AA9D-618D-4CE0-8DE5-33CA046996A2}" type="sibTrans" cxnId="{CB420A9B-1627-4E60-9016-EC97FBE65E3D}">
      <dgm:prSet/>
      <dgm:spPr/>
      <dgm:t>
        <a:bodyPr/>
        <a:lstStyle/>
        <a:p>
          <a:endParaRPr lang="tr-TR"/>
        </a:p>
      </dgm:t>
    </dgm:pt>
    <dgm:pt modelId="{85F153AB-99F4-4518-9CA9-A9449DD5B1D8}">
      <dgm:prSet phldrT="[Metin]" custT="1"/>
      <dgm:spPr/>
      <dgm:t>
        <a:bodyPr/>
        <a:lstStyle/>
        <a:p>
          <a:r>
            <a:rPr lang="tr-TR" sz="2800" b="1" smtClean="0">
              <a:latin typeface="Arial" pitchFamily="34" charset="0"/>
            </a:rPr>
            <a:t>ARTIK RİSK</a:t>
          </a:r>
          <a:endParaRPr lang="tr-TR" sz="2800" b="1" dirty="0"/>
        </a:p>
      </dgm:t>
    </dgm:pt>
    <dgm:pt modelId="{E91540A2-7857-4AC1-8A6B-75B699751E68}" type="parTrans" cxnId="{849C5733-2F8D-43C0-A172-49E102499718}">
      <dgm:prSet/>
      <dgm:spPr/>
      <dgm:t>
        <a:bodyPr/>
        <a:lstStyle/>
        <a:p>
          <a:endParaRPr lang="tr-TR"/>
        </a:p>
      </dgm:t>
    </dgm:pt>
    <dgm:pt modelId="{FBF70538-A1EE-4DF3-B34C-E00E413F677A}" type="sibTrans" cxnId="{849C5733-2F8D-43C0-A172-49E102499718}">
      <dgm:prSet/>
      <dgm:spPr/>
      <dgm:t>
        <a:bodyPr/>
        <a:lstStyle/>
        <a:p>
          <a:endParaRPr lang="tr-TR"/>
        </a:p>
      </dgm:t>
    </dgm:pt>
    <dgm:pt modelId="{2ADD1AD5-873C-4CCB-A09D-3E14F416687D}">
      <dgm:prSet phldrT="[Metin]" custT="1"/>
      <dgm:spPr/>
      <dgm:t>
        <a:bodyPr/>
        <a:lstStyle/>
        <a:p>
          <a:r>
            <a:rPr lang="tr-TR" sz="2000" dirty="0" smtClean="0">
              <a:latin typeface="Arial" pitchFamily="34" charset="0"/>
            </a:rPr>
            <a:t>Riskin azaltılması i</a:t>
          </a:r>
          <a:r>
            <a:rPr lang="tr-TR" sz="2000" dirty="0" smtClean="0"/>
            <a:t>ç</a:t>
          </a:r>
          <a:r>
            <a:rPr lang="tr-TR" sz="2000" dirty="0" smtClean="0">
              <a:latin typeface="Arial" pitchFamily="34" charset="0"/>
            </a:rPr>
            <a:t>in gerekli </a:t>
          </a:r>
          <a:r>
            <a:rPr lang="tr-TR" sz="2000" u="sng" dirty="0" smtClean="0"/>
            <a:t>ö</a:t>
          </a:r>
          <a:r>
            <a:rPr lang="tr-TR" sz="2000" u="sng" dirty="0" smtClean="0">
              <a:latin typeface="Arial" pitchFamily="34" charset="0"/>
            </a:rPr>
            <a:t>nlemlerin alındığı durumda </a:t>
          </a:r>
          <a:r>
            <a:rPr lang="tr-TR" sz="2000" dirty="0" smtClean="0">
              <a:latin typeface="Arial" pitchFamily="34" charset="0"/>
            </a:rPr>
            <a:t>ka</a:t>
          </a:r>
          <a:r>
            <a:rPr lang="tr-TR" sz="2000" dirty="0" smtClean="0"/>
            <a:t>ç</a:t>
          </a:r>
          <a:r>
            <a:rPr lang="tr-TR" sz="2000" dirty="0" smtClean="0">
              <a:latin typeface="Arial" pitchFamily="34" charset="0"/>
            </a:rPr>
            <a:t>ınılmaz olarak kalan risk</a:t>
          </a:r>
          <a:endParaRPr lang="tr-TR" sz="2000" dirty="0"/>
        </a:p>
      </dgm:t>
    </dgm:pt>
    <dgm:pt modelId="{CC12BD7F-A085-4FF3-9833-6BC08221786A}" type="parTrans" cxnId="{3B4A7F84-3941-472C-AF93-ABDEAFDCE8F4}">
      <dgm:prSet/>
      <dgm:spPr/>
      <dgm:t>
        <a:bodyPr/>
        <a:lstStyle/>
        <a:p>
          <a:endParaRPr lang="tr-TR"/>
        </a:p>
      </dgm:t>
    </dgm:pt>
    <dgm:pt modelId="{8BE9D990-6A0B-4368-882D-12577A094D32}" type="sibTrans" cxnId="{3B4A7F84-3941-472C-AF93-ABDEAFDCE8F4}">
      <dgm:prSet/>
      <dgm:spPr/>
      <dgm:t>
        <a:bodyPr/>
        <a:lstStyle/>
        <a:p>
          <a:endParaRPr lang="tr-TR"/>
        </a:p>
      </dgm:t>
    </dgm:pt>
    <dgm:pt modelId="{26315325-EE88-498F-8C46-D8D610CD26D8}" type="pres">
      <dgm:prSet presAssocID="{4C317FE4-97C4-4FCB-9A14-B0BE02FAAA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EAEC99B-A25F-4135-A878-0099308D8372}" type="pres">
      <dgm:prSet presAssocID="{BF5C3AED-7520-4279-B8AF-5C7D03F23557}" presName="linNode" presStyleCnt="0"/>
      <dgm:spPr/>
    </dgm:pt>
    <dgm:pt modelId="{DC36587A-1AAB-4AF2-BEDB-AFA12BBD5035}" type="pres">
      <dgm:prSet presAssocID="{BF5C3AED-7520-4279-B8AF-5C7D03F23557}" presName="parentText" presStyleLbl="node1" presStyleIdx="0" presStyleCnt="2" custScaleX="9759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3E0766F-396F-483D-AFF5-BC9065446F6D}" type="pres">
      <dgm:prSet presAssocID="{BF5C3AED-7520-4279-B8AF-5C7D03F23557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3C088F-0BC1-4596-A763-04149D0BD7D9}" type="pres">
      <dgm:prSet presAssocID="{E66F80EE-FA94-4064-87E1-58468BCCB947}" presName="sp" presStyleCnt="0"/>
      <dgm:spPr/>
    </dgm:pt>
    <dgm:pt modelId="{7E0D9860-F553-4C53-8000-EE4C456E5874}" type="pres">
      <dgm:prSet presAssocID="{85F153AB-99F4-4518-9CA9-A9449DD5B1D8}" presName="linNode" presStyleCnt="0"/>
      <dgm:spPr/>
    </dgm:pt>
    <dgm:pt modelId="{A61B082A-6189-456B-81E2-4C93FA85FDD2}" type="pres">
      <dgm:prSet presAssocID="{85F153AB-99F4-4518-9CA9-A9449DD5B1D8}" presName="parentText" presStyleLbl="node1" presStyleIdx="1" presStyleCnt="2" custScaleX="9759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164A7C-53D6-4A84-BCD1-AEC60B7D097D}" type="pres">
      <dgm:prSet presAssocID="{85F153AB-99F4-4518-9CA9-A9449DD5B1D8}" presName="descendantText" presStyleLbl="alignAccFollowNode1" presStyleIdx="1" presStyleCnt="2" custLinFactNeighborX="133" custLinFactNeighborY="-28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B4A7F84-3941-472C-AF93-ABDEAFDCE8F4}" srcId="{85F153AB-99F4-4518-9CA9-A9449DD5B1D8}" destId="{2ADD1AD5-873C-4CCB-A09D-3E14F416687D}" srcOrd="0" destOrd="0" parTransId="{CC12BD7F-A085-4FF3-9833-6BC08221786A}" sibTransId="{8BE9D990-6A0B-4368-882D-12577A094D32}"/>
    <dgm:cxn modelId="{849C5733-2F8D-43C0-A172-49E102499718}" srcId="{4C317FE4-97C4-4FCB-9A14-B0BE02FAAA63}" destId="{85F153AB-99F4-4518-9CA9-A9449DD5B1D8}" srcOrd="1" destOrd="0" parTransId="{E91540A2-7857-4AC1-8A6B-75B699751E68}" sibTransId="{FBF70538-A1EE-4DF3-B34C-E00E413F677A}"/>
    <dgm:cxn modelId="{67A23FF7-60E3-46FA-AF02-6C0A5F24262F}" type="presOf" srcId="{85F153AB-99F4-4518-9CA9-A9449DD5B1D8}" destId="{A61B082A-6189-456B-81E2-4C93FA85FDD2}" srcOrd="0" destOrd="0" presId="urn:microsoft.com/office/officeart/2005/8/layout/vList5"/>
    <dgm:cxn modelId="{EF2FDE42-ECEB-497B-AEE2-57E4FB23B9BA}" type="presOf" srcId="{4C317FE4-97C4-4FCB-9A14-B0BE02FAAA63}" destId="{26315325-EE88-498F-8C46-D8D610CD26D8}" srcOrd="0" destOrd="0" presId="urn:microsoft.com/office/officeart/2005/8/layout/vList5"/>
    <dgm:cxn modelId="{92759719-A884-467A-9457-50BE26A66F57}" srcId="{4C317FE4-97C4-4FCB-9A14-B0BE02FAAA63}" destId="{BF5C3AED-7520-4279-B8AF-5C7D03F23557}" srcOrd="0" destOrd="0" parTransId="{2710ECFB-3912-471C-A892-216561A2A02E}" sibTransId="{E66F80EE-FA94-4064-87E1-58468BCCB947}"/>
    <dgm:cxn modelId="{3BD6CD67-8336-4256-B998-567B82E0C89F}" type="presOf" srcId="{B3388689-D11D-4710-ADA5-9F4031BCEEB7}" destId="{13E0766F-396F-483D-AFF5-BC9065446F6D}" srcOrd="0" destOrd="0" presId="urn:microsoft.com/office/officeart/2005/8/layout/vList5"/>
    <dgm:cxn modelId="{892F6D7C-5E1B-42F8-A3AD-00135C038A04}" type="presOf" srcId="{BF5C3AED-7520-4279-B8AF-5C7D03F23557}" destId="{DC36587A-1AAB-4AF2-BEDB-AFA12BBD5035}" srcOrd="0" destOrd="0" presId="urn:microsoft.com/office/officeart/2005/8/layout/vList5"/>
    <dgm:cxn modelId="{CB420A9B-1627-4E60-9016-EC97FBE65E3D}" srcId="{BF5C3AED-7520-4279-B8AF-5C7D03F23557}" destId="{B3388689-D11D-4710-ADA5-9F4031BCEEB7}" srcOrd="0" destOrd="0" parTransId="{A0C06B4A-849D-47AD-9970-976497B5EB16}" sibTransId="{C913AA9D-618D-4CE0-8DE5-33CA046996A2}"/>
    <dgm:cxn modelId="{20EEA1EA-0BCF-48C4-B05C-652CCE3AE871}" type="presOf" srcId="{2ADD1AD5-873C-4CCB-A09D-3E14F416687D}" destId="{F6164A7C-53D6-4A84-BCD1-AEC60B7D097D}" srcOrd="0" destOrd="0" presId="urn:microsoft.com/office/officeart/2005/8/layout/vList5"/>
    <dgm:cxn modelId="{D55F4E70-52FF-4FCC-B414-ECB6BA3841E9}" type="presParOf" srcId="{26315325-EE88-498F-8C46-D8D610CD26D8}" destId="{1EAEC99B-A25F-4135-A878-0099308D8372}" srcOrd="0" destOrd="0" presId="urn:microsoft.com/office/officeart/2005/8/layout/vList5"/>
    <dgm:cxn modelId="{9FC04EA5-AEAC-4493-9CB9-5469CB4D947D}" type="presParOf" srcId="{1EAEC99B-A25F-4135-A878-0099308D8372}" destId="{DC36587A-1AAB-4AF2-BEDB-AFA12BBD5035}" srcOrd="0" destOrd="0" presId="urn:microsoft.com/office/officeart/2005/8/layout/vList5"/>
    <dgm:cxn modelId="{0576A9DE-924D-4D1F-AFAC-3BA178E8F966}" type="presParOf" srcId="{1EAEC99B-A25F-4135-A878-0099308D8372}" destId="{13E0766F-396F-483D-AFF5-BC9065446F6D}" srcOrd="1" destOrd="0" presId="urn:microsoft.com/office/officeart/2005/8/layout/vList5"/>
    <dgm:cxn modelId="{648A85E0-0BFF-47E0-8030-B3EBE981ABBF}" type="presParOf" srcId="{26315325-EE88-498F-8C46-D8D610CD26D8}" destId="{313C088F-0BC1-4596-A763-04149D0BD7D9}" srcOrd="1" destOrd="0" presId="urn:microsoft.com/office/officeart/2005/8/layout/vList5"/>
    <dgm:cxn modelId="{21C6924A-D78A-4870-A33B-FD72479F48DE}" type="presParOf" srcId="{26315325-EE88-498F-8C46-D8D610CD26D8}" destId="{7E0D9860-F553-4C53-8000-EE4C456E5874}" srcOrd="2" destOrd="0" presId="urn:microsoft.com/office/officeart/2005/8/layout/vList5"/>
    <dgm:cxn modelId="{C262E1D2-9162-4C16-93B3-B90A5F62007F}" type="presParOf" srcId="{7E0D9860-F553-4C53-8000-EE4C456E5874}" destId="{A61B082A-6189-456B-81E2-4C93FA85FDD2}" srcOrd="0" destOrd="0" presId="urn:microsoft.com/office/officeart/2005/8/layout/vList5"/>
    <dgm:cxn modelId="{AF876EA9-86D2-40DD-9CD1-49B37BB3EB03}" type="presParOf" srcId="{7E0D9860-F553-4C53-8000-EE4C456E5874}" destId="{F6164A7C-53D6-4A84-BCD1-AEC60B7D097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563396-3D10-4CC4-8C99-33CD9D23E836}" type="doc">
      <dgm:prSet loTypeId="urn:microsoft.com/office/officeart/2005/8/layout/balance1" loCatId="relationship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8E0B5A14-1EDB-41A0-9907-2A000B9F2F11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dirty="0"/>
        </a:p>
      </dgm:t>
    </dgm:pt>
    <dgm:pt modelId="{9EE7682D-5D2F-4622-830E-BCDE07A46835}" type="parTrans" cxnId="{B048F56A-ED54-4DE9-A850-3F583ABD3B3C}">
      <dgm:prSet/>
      <dgm:spPr/>
      <dgm:t>
        <a:bodyPr/>
        <a:lstStyle/>
        <a:p>
          <a:endParaRPr lang="tr-TR"/>
        </a:p>
      </dgm:t>
    </dgm:pt>
    <dgm:pt modelId="{2229F3BE-0240-4184-8487-224183135BC4}" type="sibTrans" cxnId="{B048F56A-ED54-4DE9-A850-3F583ABD3B3C}">
      <dgm:prSet/>
      <dgm:spPr/>
      <dgm:t>
        <a:bodyPr/>
        <a:lstStyle/>
        <a:p>
          <a:endParaRPr lang="tr-TR"/>
        </a:p>
      </dgm:t>
    </dgm:pt>
    <dgm:pt modelId="{DF43897F-318F-4D13-B58B-76883588E670}">
      <dgm:prSet phldrT="[Metin]" custT="1"/>
      <dgm:spPr/>
      <dgm:t>
        <a:bodyPr/>
        <a:lstStyle/>
        <a:p>
          <a:pPr>
            <a:lnSpc>
              <a:spcPct val="120000"/>
            </a:lnSpc>
          </a:pPr>
          <a:r>
            <a:rPr lang="tr-TR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Kurumun</a:t>
          </a:r>
          <a:r>
            <a:rPr lang="tr-T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bilgilerinin  kaydedilmesine,  saklanmasına ve  sunulmasına yönelik seçilen  </a:t>
          </a:r>
          <a:r>
            <a:rPr lang="tr-TR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bilgi işlem teknolojilerinin </a:t>
          </a:r>
          <a:r>
            <a:rPr lang="tr-T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  yazılımların yanlışlığından,  </a:t>
          </a:r>
          <a:r>
            <a:rPr lang="tr-TR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iyi yönetilememesinden  veya yetersizliğinden</a:t>
          </a:r>
          <a:r>
            <a:rPr lang="tr-TR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kaynaklanan risklerdir.</a:t>
          </a:r>
          <a:endParaRPr lang="tr-TR" sz="1600" dirty="0">
            <a:solidFill>
              <a:schemeClr val="tx1"/>
            </a:solidFill>
          </a:endParaRPr>
        </a:p>
      </dgm:t>
    </dgm:pt>
    <dgm:pt modelId="{6E3A0CF1-1E0D-443C-9BB7-D31A5A6FF2CD}" type="parTrans" cxnId="{92F83ACD-8624-4555-B30E-E579ECE95113}">
      <dgm:prSet/>
      <dgm:spPr/>
      <dgm:t>
        <a:bodyPr/>
        <a:lstStyle/>
        <a:p>
          <a:endParaRPr lang="tr-TR"/>
        </a:p>
      </dgm:t>
    </dgm:pt>
    <dgm:pt modelId="{F2CE95A7-6F7F-4745-A3ED-1475487A178D}" type="sibTrans" cxnId="{92F83ACD-8624-4555-B30E-E579ECE95113}">
      <dgm:prSet/>
      <dgm:spPr/>
      <dgm:t>
        <a:bodyPr/>
        <a:lstStyle/>
        <a:p>
          <a:endParaRPr lang="tr-TR"/>
        </a:p>
      </dgm:t>
    </dgm:pt>
    <dgm:pt modelId="{8F644B32-B94C-46BE-97E5-9B0E4C697517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dirty="0"/>
        </a:p>
      </dgm:t>
    </dgm:pt>
    <dgm:pt modelId="{338F2BF7-FD90-4B15-B870-ACF0048E0F17}" type="parTrans" cxnId="{C5ED6E50-089A-43A5-B5FE-461A9FE4E816}">
      <dgm:prSet/>
      <dgm:spPr/>
      <dgm:t>
        <a:bodyPr/>
        <a:lstStyle/>
        <a:p>
          <a:endParaRPr lang="tr-TR"/>
        </a:p>
      </dgm:t>
    </dgm:pt>
    <dgm:pt modelId="{0F3D7CD9-22F5-43B1-8B45-26FC512FE9D7}" type="sibTrans" cxnId="{C5ED6E50-089A-43A5-B5FE-461A9FE4E816}">
      <dgm:prSet/>
      <dgm:spPr/>
      <dgm:t>
        <a:bodyPr/>
        <a:lstStyle/>
        <a:p>
          <a:endParaRPr lang="tr-TR"/>
        </a:p>
      </dgm:t>
    </dgm:pt>
    <dgm:pt modelId="{E7227B24-2E83-471B-BF9B-194822F30E99}" type="pres">
      <dgm:prSet presAssocID="{36563396-3D10-4CC4-8C99-33CD9D23E83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4EEF161-1C46-4AA2-B983-46A632C83A96}" type="pres">
      <dgm:prSet presAssocID="{36563396-3D10-4CC4-8C99-33CD9D23E836}" presName="dummyMaxCanvas" presStyleCnt="0"/>
      <dgm:spPr/>
    </dgm:pt>
    <dgm:pt modelId="{BF800029-0E35-4532-9C0B-78B15E9A9BB8}" type="pres">
      <dgm:prSet presAssocID="{36563396-3D10-4CC4-8C99-33CD9D23E836}" presName="parentComposite" presStyleCnt="0"/>
      <dgm:spPr/>
    </dgm:pt>
    <dgm:pt modelId="{8F8756AA-DF27-4C96-BA41-EAFE46A2A1DC}" type="pres">
      <dgm:prSet presAssocID="{36563396-3D10-4CC4-8C99-33CD9D23E836}" presName="parent1" presStyleLbl="alignAccFollowNode1" presStyleIdx="0" presStyleCnt="4" custScaleX="185084" custScaleY="90911" custLinFactNeighborX="-20396" custLinFactNeighborY="1905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1C349BC0-1863-475B-AEC1-57C2263895F5}" type="pres">
      <dgm:prSet presAssocID="{36563396-3D10-4CC4-8C99-33CD9D23E836}" presName="parent2" presStyleLbl="alignAccFollowNode1" presStyleIdx="1" presStyleCnt="4" custScaleX="178071" custScaleY="90911" custLinFactNeighborX="28258" custLinFactNeighborY="1905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4ECD5D98-FF0B-49CF-BD62-E8EC15F57B7C}" type="pres">
      <dgm:prSet presAssocID="{36563396-3D10-4CC4-8C99-33CD9D23E836}" presName="childrenComposite" presStyleCnt="0"/>
      <dgm:spPr/>
    </dgm:pt>
    <dgm:pt modelId="{EF2E0B47-78E7-49A2-8E80-54E1B27A3ED0}" type="pres">
      <dgm:prSet presAssocID="{36563396-3D10-4CC4-8C99-33CD9D23E836}" presName="dummyMaxCanvas_ChildArea" presStyleCnt="0"/>
      <dgm:spPr/>
    </dgm:pt>
    <dgm:pt modelId="{31ECF2B4-6DD7-405E-88B2-31761411150B}" type="pres">
      <dgm:prSet presAssocID="{36563396-3D10-4CC4-8C99-33CD9D23E836}" presName="fulcrum" presStyleLbl="alignAccFollowNode1" presStyleIdx="2" presStyleCnt="4"/>
      <dgm:spPr/>
    </dgm:pt>
    <dgm:pt modelId="{F6CD9F4A-F966-4AB2-BD6A-C8183A160151}" type="pres">
      <dgm:prSet presAssocID="{36563396-3D10-4CC4-8C99-33CD9D23E836}" presName="balance_10" presStyleLbl="alignAccFollowNode1" presStyleIdx="3" presStyleCnt="4" custScaleX="169755">
        <dgm:presLayoutVars>
          <dgm:bulletEnabled val="1"/>
        </dgm:presLayoutVars>
      </dgm:prSet>
      <dgm:spPr/>
    </dgm:pt>
    <dgm:pt modelId="{8AB24581-BFA2-4584-A2F0-8089D3C6B90C}" type="pres">
      <dgm:prSet presAssocID="{36563396-3D10-4CC4-8C99-33CD9D23E836}" presName="left_10_1" presStyleLbl="node1" presStyleIdx="0" presStyleCnt="1" custScaleX="1694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C3E492-4815-43DE-93EC-C06FD89CBE84}" type="presOf" srcId="{8E0B5A14-1EDB-41A0-9907-2A000B9F2F11}" destId="{8F8756AA-DF27-4C96-BA41-EAFE46A2A1DC}" srcOrd="0" destOrd="0" presId="urn:microsoft.com/office/officeart/2005/8/layout/balance1"/>
    <dgm:cxn modelId="{F47DE519-3567-4035-B5A5-7D642BEC1E30}" type="presOf" srcId="{8F644B32-B94C-46BE-97E5-9B0E4C697517}" destId="{1C349BC0-1863-475B-AEC1-57C2263895F5}" srcOrd="0" destOrd="0" presId="urn:microsoft.com/office/officeart/2005/8/layout/balance1"/>
    <dgm:cxn modelId="{3BAA5C3D-ED80-43C3-95A4-5345E151F451}" type="presOf" srcId="{36563396-3D10-4CC4-8C99-33CD9D23E836}" destId="{E7227B24-2E83-471B-BF9B-194822F30E99}" srcOrd="0" destOrd="0" presId="urn:microsoft.com/office/officeart/2005/8/layout/balance1"/>
    <dgm:cxn modelId="{92F83ACD-8624-4555-B30E-E579ECE95113}" srcId="{8E0B5A14-1EDB-41A0-9907-2A000B9F2F11}" destId="{DF43897F-318F-4D13-B58B-76883588E670}" srcOrd="0" destOrd="0" parTransId="{6E3A0CF1-1E0D-443C-9BB7-D31A5A6FF2CD}" sibTransId="{F2CE95A7-6F7F-4745-A3ED-1475487A178D}"/>
    <dgm:cxn modelId="{B048F56A-ED54-4DE9-A850-3F583ABD3B3C}" srcId="{36563396-3D10-4CC4-8C99-33CD9D23E836}" destId="{8E0B5A14-1EDB-41A0-9907-2A000B9F2F11}" srcOrd="0" destOrd="0" parTransId="{9EE7682D-5D2F-4622-830E-BCDE07A46835}" sibTransId="{2229F3BE-0240-4184-8487-224183135BC4}"/>
    <dgm:cxn modelId="{4D6F3476-537B-4B8C-BCF6-C2F00E5AB8DC}" type="presOf" srcId="{DF43897F-318F-4D13-B58B-76883588E670}" destId="{8AB24581-BFA2-4584-A2F0-8089D3C6B90C}" srcOrd="0" destOrd="0" presId="urn:microsoft.com/office/officeart/2005/8/layout/balance1"/>
    <dgm:cxn modelId="{C5ED6E50-089A-43A5-B5FE-461A9FE4E816}" srcId="{36563396-3D10-4CC4-8C99-33CD9D23E836}" destId="{8F644B32-B94C-46BE-97E5-9B0E4C697517}" srcOrd="1" destOrd="0" parTransId="{338F2BF7-FD90-4B15-B870-ACF0048E0F17}" sibTransId="{0F3D7CD9-22F5-43B1-8B45-26FC512FE9D7}"/>
    <dgm:cxn modelId="{2930770F-B3AC-4801-A1DB-E648111D6BCC}" type="presParOf" srcId="{E7227B24-2E83-471B-BF9B-194822F30E99}" destId="{34EEF161-1C46-4AA2-B983-46A632C83A96}" srcOrd="0" destOrd="0" presId="urn:microsoft.com/office/officeart/2005/8/layout/balance1"/>
    <dgm:cxn modelId="{67F42BD9-7210-41F9-9754-23040F500A06}" type="presParOf" srcId="{E7227B24-2E83-471B-BF9B-194822F30E99}" destId="{BF800029-0E35-4532-9C0B-78B15E9A9BB8}" srcOrd="1" destOrd="0" presId="urn:microsoft.com/office/officeart/2005/8/layout/balance1"/>
    <dgm:cxn modelId="{E9108574-9BB9-4687-85B9-48F692E07FB4}" type="presParOf" srcId="{BF800029-0E35-4532-9C0B-78B15E9A9BB8}" destId="{8F8756AA-DF27-4C96-BA41-EAFE46A2A1DC}" srcOrd="0" destOrd="0" presId="urn:microsoft.com/office/officeart/2005/8/layout/balance1"/>
    <dgm:cxn modelId="{4E73DC9B-417E-4879-B418-F2D5EED5D475}" type="presParOf" srcId="{BF800029-0E35-4532-9C0B-78B15E9A9BB8}" destId="{1C349BC0-1863-475B-AEC1-57C2263895F5}" srcOrd="1" destOrd="0" presId="urn:microsoft.com/office/officeart/2005/8/layout/balance1"/>
    <dgm:cxn modelId="{61DC77A5-B97A-49F7-AAEB-F5A8B2B54F25}" type="presParOf" srcId="{E7227B24-2E83-471B-BF9B-194822F30E99}" destId="{4ECD5D98-FF0B-49CF-BD62-E8EC15F57B7C}" srcOrd="2" destOrd="0" presId="urn:microsoft.com/office/officeart/2005/8/layout/balance1"/>
    <dgm:cxn modelId="{0C8042B9-606A-45AC-9963-2AAB1E96E46D}" type="presParOf" srcId="{4ECD5D98-FF0B-49CF-BD62-E8EC15F57B7C}" destId="{EF2E0B47-78E7-49A2-8E80-54E1B27A3ED0}" srcOrd="0" destOrd="0" presId="urn:microsoft.com/office/officeart/2005/8/layout/balance1"/>
    <dgm:cxn modelId="{674732FD-8712-4AD5-A463-3BC8558EB7A1}" type="presParOf" srcId="{4ECD5D98-FF0B-49CF-BD62-E8EC15F57B7C}" destId="{31ECF2B4-6DD7-405E-88B2-31761411150B}" srcOrd="1" destOrd="0" presId="urn:microsoft.com/office/officeart/2005/8/layout/balance1"/>
    <dgm:cxn modelId="{592EC19E-C906-4A84-8C2A-50F14A02B3F2}" type="presParOf" srcId="{4ECD5D98-FF0B-49CF-BD62-E8EC15F57B7C}" destId="{F6CD9F4A-F966-4AB2-BD6A-C8183A160151}" srcOrd="2" destOrd="0" presId="urn:microsoft.com/office/officeart/2005/8/layout/balance1"/>
    <dgm:cxn modelId="{98FAA1DF-5D36-48B7-B837-42CED7FCD71A}" type="presParOf" srcId="{4ECD5D98-FF0B-49CF-BD62-E8EC15F57B7C}" destId="{8AB24581-BFA2-4584-A2F0-8089D3C6B90C}" srcOrd="3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4DBF2D0-16E7-44C6-9AFF-6927B03E0C09}" type="doc">
      <dgm:prSet loTypeId="urn:microsoft.com/office/officeart/2005/8/layout/matrix2" loCatId="matrix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4B8D5263-4F9A-4675-AB20-0DDF5F365267}">
      <dgm:prSet phldrT="[Metin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Operasyonel</a:t>
          </a:r>
          <a:r>
            <a:rPr lang="tr-T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Sonuçlara  ulaşamama</a:t>
          </a:r>
          <a:r>
            <a: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nın</a:t>
          </a:r>
          <a:endParaRPr lang="tr-TR" sz="2000" dirty="0">
            <a:solidFill>
              <a:schemeClr val="tx1"/>
            </a:solidFill>
          </a:endParaRPr>
        </a:p>
      </dgm:t>
    </dgm:pt>
    <dgm:pt modelId="{4CF9371C-A4E1-4A74-95AB-B86D957918C1}" type="parTrans" cxnId="{3D9A9A89-3020-424D-BD9C-63CAB172C715}">
      <dgm:prSet/>
      <dgm:spPr/>
      <dgm:t>
        <a:bodyPr/>
        <a:lstStyle/>
        <a:p>
          <a:endParaRPr lang="tr-TR"/>
        </a:p>
      </dgm:t>
    </dgm:pt>
    <dgm:pt modelId="{FB1AD1CE-2B2F-49D8-8FA3-81287FBAEB30}" type="sibTrans" cxnId="{3D9A9A89-3020-424D-BD9C-63CAB172C715}">
      <dgm:prSet/>
      <dgm:spPr/>
      <dgm:t>
        <a:bodyPr/>
        <a:lstStyle/>
        <a:p>
          <a:endParaRPr lang="tr-TR"/>
        </a:p>
      </dgm:t>
    </dgm:pt>
    <dgm:pt modelId="{A2BF0137-26A1-424B-9A78-A9FEEAECB2AB}">
      <dgm:prSet phldrT="[Metin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Doğru raporlar üretememe ve  hesap verememe</a:t>
          </a:r>
          <a:r>
            <a: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nin</a:t>
          </a:r>
          <a:endParaRPr lang="tr-TR" sz="2000" dirty="0">
            <a:solidFill>
              <a:schemeClr val="tx1"/>
            </a:solidFill>
          </a:endParaRPr>
        </a:p>
      </dgm:t>
    </dgm:pt>
    <dgm:pt modelId="{2054FED3-2ADF-4EDF-A16E-4BA908403BD8}" type="parTrans" cxnId="{AB9D5FD6-26F3-4003-BB34-7A0216197E41}">
      <dgm:prSet/>
      <dgm:spPr/>
      <dgm:t>
        <a:bodyPr/>
        <a:lstStyle/>
        <a:p>
          <a:endParaRPr lang="tr-TR"/>
        </a:p>
      </dgm:t>
    </dgm:pt>
    <dgm:pt modelId="{1AADDBB1-0DAB-47D8-AAC8-9728C44E3C5B}" type="sibTrans" cxnId="{AB9D5FD6-26F3-4003-BB34-7A0216197E41}">
      <dgm:prSet/>
      <dgm:spPr/>
      <dgm:t>
        <a:bodyPr/>
        <a:lstStyle/>
        <a:p>
          <a:endParaRPr lang="tr-TR"/>
        </a:p>
      </dgm:t>
    </dgm:pt>
    <dgm:pt modelId="{1AD52D08-18BC-493A-B7AB-4C5E664A966D}">
      <dgm:prSet phldrT="[Metin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Mevzuata aykırı işlem yapma</a:t>
          </a:r>
          <a:r>
            <a: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nın</a:t>
          </a:r>
          <a:endParaRPr lang="tr-TR" sz="2000" dirty="0">
            <a:solidFill>
              <a:schemeClr val="tx1"/>
            </a:solidFill>
          </a:endParaRPr>
        </a:p>
      </dgm:t>
    </dgm:pt>
    <dgm:pt modelId="{4FCE4298-C131-4A14-AA0C-1DDEDBCDA597}" type="parTrans" cxnId="{401CCA39-9F3C-4380-9699-03A235BF8CFC}">
      <dgm:prSet/>
      <dgm:spPr/>
      <dgm:t>
        <a:bodyPr/>
        <a:lstStyle/>
        <a:p>
          <a:endParaRPr lang="tr-TR"/>
        </a:p>
      </dgm:t>
    </dgm:pt>
    <dgm:pt modelId="{9905B1BD-37C9-4335-9562-34FDA2886E9E}" type="sibTrans" cxnId="{401CCA39-9F3C-4380-9699-03A235BF8CFC}">
      <dgm:prSet/>
      <dgm:spPr/>
      <dgm:t>
        <a:bodyPr/>
        <a:lstStyle/>
        <a:p>
          <a:endParaRPr lang="tr-TR"/>
        </a:p>
      </dgm:t>
    </dgm:pt>
    <dgm:pt modelId="{5554DE38-3575-4D69-8D8E-09A41CFCBFDA}">
      <dgm:prSet phldrT="[Metin]" custT="1"/>
      <dgm:spPr/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Stratejik hedeflere ulaşamama</a:t>
          </a:r>
          <a:r>
            <a:rPr lang="tr-TR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nın</a:t>
          </a:r>
          <a:endParaRPr lang="tr-TR" sz="2000" dirty="0">
            <a:solidFill>
              <a:schemeClr val="tx1"/>
            </a:solidFill>
          </a:endParaRPr>
        </a:p>
      </dgm:t>
    </dgm:pt>
    <dgm:pt modelId="{4DD96DD0-ADA8-46AA-BA6A-61708D7FD19D}" type="parTrans" cxnId="{79CBBA71-D5A2-4989-9770-D1D4B2D671E3}">
      <dgm:prSet/>
      <dgm:spPr/>
      <dgm:t>
        <a:bodyPr/>
        <a:lstStyle/>
        <a:p>
          <a:endParaRPr lang="tr-TR"/>
        </a:p>
      </dgm:t>
    </dgm:pt>
    <dgm:pt modelId="{84B32090-0B61-4FAC-BE52-41C7E3467B0C}" type="sibTrans" cxnId="{79CBBA71-D5A2-4989-9770-D1D4B2D671E3}">
      <dgm:prSet/>
      <dgm:spPr/>
      <dgm:t>
        <a:bodyPr/>
        <a:lstStyle/>
        <a:p>
          <a:endParaRPr lang="tr-TR"/>
        </a:p>
      </dgm:t>
    </dgm:pt>
    <dgm:pt modelId="{1082F278-7552-4E82-810C-DBEA82CA033C}" type="pres">
      <dgm:prSet presAssocID="{54DBF2D0-16E7-44C6-9AFF-6927B03E0C0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6CB8A90-A91B-4BCF-BEB0-7A76453C400D}" type="pres">
      <dgm:prSet presAssocID="{54DBF2D0-16E7-44C6-9AFF-6927B03E0C09}" presName="axisShape" presStyleLbl="bgShp" presStyleIdx="0" presStyleCnt="1" custScaleX="138271"/>
      <dgm:spPr/>
    </dgm:pt>
    <dgm:pt modelId="{EB76E18E-B995-435F-800F-79F17D4A2627}" type="pres">
      <dgm:prSet presAssocID="{54DBF2D0-16E7-44C6-9AFF-6927B03E0C09}" presName="rect1" presStyleLbl="node1" presStyleIdx="0" presStyleCnt="4" custScaleX="177618" custLinFactNeighborX="-41318" custLinFactNeighborY="-44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690415-2B10-4020-AD9E-84D4FE473102}" type="pres">
      <dgm:prSet presAssocID="{54DBF2D0-16E7-44C6-9AFF-6927B03E0C09}" presName="rect2" presStyleLbl="node1" presStyleIdx="1" presStyleCnt="4" custScaleX="177618" custLinFactNeighborX="40970" custLinFactNeighborY="-5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7C37B3-30C6-4373-9B95-16A7F41D0847}" type="pres">
      <dgm:prSet presAssocID="{54DBF2D0-16E7-44C6-9AFF-6927B03E0C09}" presName="rect3" presStyleLbl="node1" presStyleIdx="2" presStyleCnt="4" custScaleX="177618" custLinFactNeighborX="-41318" custLinFactNeighborY="31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A0F71B-E677-4FD6-ABBA-B734B14D1D48}" type="pres">
      <dgm:prSet presAssocID="{54DBF2D0-16E7-44C6-9AFF-6927B03E0C09}" presName="rect4" presStyleLbl="node1" presStyleIdx="3" presStyleCnt="4" custScaleX="177618" custLinFactNeighborX="41603" custLinFactNeighborY="37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D9A9A89-3020-424D-BD9C-63CAB172C715}" srcId="{54DBF2D0-16E7-44C6-9AFF-6927B03E0C09}" destId="{4B8D5263-4F9A-4675-AB20-0DDF5F365267}" srcOrd="0" destOrd="0" parTransId="{4CF9371C-A4E1-4A74-95AB-B86D957918C1}" sibTransId="{FB1AD1CE-2B2F-49D8-8FA3-81287FBAEB30}"/>
    <dgm:cxn modelId="{5510A8A4-AFA5-4DDE-879A-11F97E7074CA}" type="presOf" srcId="{A2BF0137-26A1-424B-9A78-A9FEEAECB2AB}" destId="{20690415-2B10-4020-AD9E-84D4FE473102}" srcOrd="0" destOrd="0" presId="urn:microsoft.com/office/officeart/2005/8/layout/matrix2"/>
    <dgm:cxn modelId="{C60978A2-6083-496C-A27F-EBDE98C6FE21}" type="presOf" srcId="{54DBF2D0-16E7-44C6-9AFF-6927B03E0C09}" destId="{1082F278-7552-4E82-810C-DBEA82CA033C}" srcOrd="0" destOrd="0" presId="urn:microsoft.com/office/officeart/2005/8/layout/matrix2"/>
    <dgm:cxn modelId="{AB9D5FD6-26F3-4003-BB34-7A0216197E41}" srcId="{54DBF2D0-16E7-44C6-9AFF-6927B03E0C09}" destId="{A2BF0137-26A1-424B-9A78-A9FEEAECB2AB}" srcOrd="1" destOrd="0" parTransId="{2054FED3-2ADF-4EDF-A16E-4BA908403BD8}" sibTransId="{1AADDBB1-0DAB-47D8-AAC8-9728C44E3C5B}"/>
    <dgm:cxn modelId="{79CBBA71-D5A2-4989-9770-D1D4B2D671E3}" srcId="{54DBF2D0-16E7-44C6-9AFF-6927B03E0C09}" destId="{5554DE38-3575-4D69-8D8E-09A41CFCBFDA}" srcOrd="3" destOrd="0" parTransId="{4DD96DD0-ADA8-46AA-BA6A-61708D7FD19D}" sibTransId="{84B32090-0B61-4FAC-BE52-41C7E3467B0C}"/>
    <dgm:cxn modelId="{401CCA39-9F3C-4380-9699-03A235BF8CFC}" srcId="{54DBF2D0-16E7-44C6-9AFF-6927B03E0C09}" destId="{1AD52D08-18BC-493A-B7AB-4C5E664A966D}" srcOrd="2" destOrd="0" parTransId="{4FCE4298-C131-4A14-AA0C-1DDEDBCDA597}" sibTransId="{9905B1BD-37C9-4335-9562-34FDA2886E9E}"/>
    <dgm:cxn modelId="{C47E6335-573D-4FCB-BB0B-3418BF9D6480}" type="presOf" srcId="{5554DE38-3575-4D69-8D8E-09A41CFCBFDA}" destId="{99A0F71B-E677-4FD6-ABBA-B734B14D1D48}" srcOrd="0" destOrd="0" presId="urn:microsoft.com/office/officeart/2005/8/layout/matrix2"/>
    <dgm:cxn modelId="{84F038BA-B65A-48B2-BEBA-53A16074ABF4}" type="presOf" srcId="{4B8D5263-4F9A-4675-AB20-0DDF5F365267}" destId="{EB76E18E-B995-435F-800F-79F17D4A2627}" srcOrd="0" destOrd="0" presId="urn:microsoft.com/office/officeart/2005/8/layout/matrix2"/>
    <dgm:cxn modelId="{4EED53AB-F464-413C-9053-B11A500D65D4}" type="presOf" srcId="{1AD52D08-18BC-493A-B7AB-4C5E664A966D}" destId="{907C37B3-30C6-4373-9B95-16A7F41D0847}" srcOrd="0" destOrd="0" presId="urn:microsoft.com/office/officeart/2005/8/layout/matrix2"/>
    <dgm:cxn modelId="{ABC5EBE9-D7B4-4D42-A911-3A0DD40586BE}" type="presParOf" srcId="{1082F278-7552-4E82-810C-DBEA82CA033C}" destId="{06CB8A90-A91B-4BCF-BEB0-7A76453C400D}" srcOrd="0" destOrd="0" presId="urn:microsoft.com/office/officeart/2005/8/layout/matrix2"/>
    <dgm:cxn modelId="{A912AB84-0F4D-437D-99FC-08B86D320FD6}" type="presParOf" srcId="{1082F278-7552-4E82-810C-DBEA82CA033C}" destId="{EB76E18E-B995-435F-800F-79F17D4A2627}" srcOrd="1" destOrd="0" presId="urn:microsoft.com/office/officeart/2005/8/layout/matrix2"/>
    <dgm:cxn modelId="{587DBBEF-4243-4DFE-A5D0-7BB8F18F4708}" type="presParOf" srcId="{1082F278-7552-4E82-810C-DBEA82CA033C}" destId="{20690415-2B10-4020-AD9E-84D4FE473102}" srcOrd="2" destOrd="0" presId="urn:microsoft.com/office/officeart/2005/8/layout/matrix2"/>
    <dgm:cxn modelId="{F5CAAD38-21FE-4A99-8DAF-204F5BBB42DA}" type="presParOf" srcId="{1082F278-7552-4E82-810C-DBEA82CA033C}" destId="{907C37B3-30C6-4373-9B95-16A7F41D0847}" srcOrd="3" destOrd="0" presId="urn:microsoft.com/office/officeart/2005/8/layout/matrix2"/>
    <dgm:cxn modelId="{F8A8E9D6-70FD-4891-BF35-FA6402E0CB27}" type="presParOf" srcId="{1082F278-7552-4E82-810C-DBEA82CA033C}" destId="{99A0F71B-E677-4FD6-ABBA-B734B14D1D4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ED5586-AD08-4093-ADDA-DB5476873D9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FFDA1D29-C0A4-4819-BDFF-A9320BF041D6}">
      <dgm:prSet phldrT="[Metin]" custT="1"/>
      <dgm:spPr/>
      <dgm:t>
        <a:bodyPr/>
        <a:lstStyle/>
        <a:p>
          <a:r>
            <a:rPr lang="tr-T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Riskleri ve fırsatları analize göre sırala </a:t>
          </a:r>
          <a:endParaRPr lang="tr-TR" sz="2000" b="0" dirty="0"/>
        </a:p>
      </dgm:t>
    </dgm:pt>
    <dgm:pt modelId="{F389FAB8-BE7A-4A91-8931-B975F8D92E79}" type="parTrans" cxnId="{74E74072-8B8C-43FE-B6D8-9E7B70A8C247}">
      <dgm:prSet/>
      <dgm:spPr/>
      <dgm:t>
        <a:bodyPr/>
        <a:lstStyle/>
        <a:p>
          <a:endParaRPr lang="tr-TR"/>
        </a:p>
      </dgm:t>
    </dgm:pt>
    <dgm:pt modelId="{5D963D1F-35A0-4CC8-9EDC-E026EB64BA4C}" type="sibTrans" cxnId="{74E74072-8B8C-43FE-B6D8-9E7B70A8C247}">
      <dgm:prSet/>
      <dgm:spPr/>
      <dgm:t>
        <a:bodyPr/>
        <a:lstStyle/>
        <a:p>
          <a:endParaRPr lang="tr-TR"/>
        </a:p>
      </dgm:t>
    </dgm:pt>
    <dgm:pt modelId="{477923B5-1B4A-421F-A97C-715C7BF8E09A}">
      <dgm:prSet phldrT="[Metin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Riskin içeriğine göre cevabını belirle</a:t>
          </a:r>
          <a:endParaRPr lang="tr-TR" sz="2000" b="0" dirty="0"/>
        </a:p>
      </dgm:t>
    </dgm:pt>
    <dgm:pt modelId="{9DA546E5-316D-49C1-8F4A-5E4CA2264288}" type="parTrans" cxnId="{7F17BEFC-1C2F-4412-895D-DBA20AC58D3B}">
      <dgm:prSet/>
      <dgm:spPr/>
      <dgm:t>
        <a:bodyPr/>
        <a:lstStyle/>
        <a:p>
          <a:endParaRPr lang="tr-TR"/>
        </a:p>
      </dgm:t>
    </dgm:pt>
    <dgm:pt modelId="{2DFDB62E-B7B9-447E-BF1B-5147820BF5A0}" type="sibTrans" cxnId="{7F17BEFC-1C2F-4412-895D-DBA20AC58D3B}">
      <dgm:prSet/>
      <dgm:spPr/>
      <dgm:t>
        <a:bodyPr/>
        <a:lstStyle/>
        <a:p>
          <a:endParaRPr lang="tr-TR"/>
        </a:p>
      </dgm:t>
    </dgm:pt>
    <dgm:pt modelId="{03F61A5E-1E51-4DEB-A620-60CD27DAC1E0}">
      <dgm:prSet phldrT="[Metin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Kabul et</a:t>
          </a:r>
          <a:endParaRPr lang="tr-TR" dirty="0"/>
        </a:p>
      </dgm:t>
    </dgm:pt>
    <dgm:pt modelId="{4F3D1425-17AD-42EA-802C-C0A3FBD54A5B}" type="parTrans" cxnId="{6AB5C703-06EB-4184-9811-D55F48B85737}">
      <dgm:prSet/>
      <dgm:spPr/>
      <dgm:t>
        <a:bodyPr/>
        <a:lstStyle/>
        <a:p>
          <a:endParaRPr lang="tr-TR"/>
        </a:p>
      </dgm:t>
    </dgm:pt>
    <dgm:pt modelId="{BCF1B48E-19C8-4E2E-A585-67B481014972}" type="sibTrans" cxnId="{6AB5C703-06EB-4184-9811-D55F48B85737}">
      <dgm:prSet/>
      <dgm:spPr/>
      <dgm:t>
        <a:bodyPr/>
        <a:lstStyle/>
        <a:p>
          <a:endParaRPr lang="tr-TR"/>
        </a:p>
      </dgm:t>
    </dgm:pt>
    <dgm:pt modelId="{092E7310-374E-4DFB-BA36-552D5A7DF678}">
      <dgm:prSet phldrT="[Metin]" custT="1"/>
      <dgm:spPr/>
      <dgm:t>
        <a:bodyPr/>
        <a:lstStyle/>
        <a:p>
          <a:r>
            <a:rPr lang="tr-TR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Verilecek cevabın faydasının, getireceği maliyetten yüksek olmasına dikkat et</a:t>
          </a:r>
          <a:endParaRPr lang="tr-TR" sz="2000" b="0" dirty="0"/>
        </a:p>
      </dgm:t>
    </dgm:pt>
    <dgm:pt modelId="{73043F05-00DC-4862-9227-7F3F31ABC610}" type="parTrans" cxnId="{C66967E3-44F8-46BC-AA05-4AEA7A2D6292}">
      <dgm:prSet/>
      <dgm:spPr/>
      <dgm:t>
        <a:bodyPr/>
        <a:lstStyle/>
        <a:p>
          <a:endParaRPr lang="tr-TR"/>
        </a:p>
      </dgm:t>
    </dgm:pt>
    <dgm:pt modelId="{E49EC8D9-759E-41DC-AFF7-7D117E3FEE9C}" type="sibTrans" cxnId="{C66967E3-44F8-46BC-AA05-4AEA7A2D6292}">
      <dgm:prSet/>
      <dgm:spPr/>
      <dgm:t>
        <a:bodyPr/>
        <a:lstStyle/>
        <a:p>
          <a:endParaRPr lang="tr-TR"/>
        </a:p>
      </dgm:t>
    </dgm:pt>
    <dgm:pt modelId="{CD2C8AB0-5FA8-41F7-8AE4-C28C2E378F49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Kontrol et </a:t>
          </a:r>
          <a:endParaRPr lang="tr-T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1B841B-0FEC-4193-BD1C-F6CC6B735DFA}" type="parTrans" cxnId="{1334490C-A8F5-4BE3-8071-D2AA5B628A7A}">
      <dgm:prSet/>
      <dgm:spPr/>
      <dgm:t>
        <a:bodyPr/>
        <a:lstStyle/>
        <a:p>
          <a:endParaRPr lang="tr-TR"/>
        </a:p>
      </dgm:t>
    </dgm:pt>
    <dgm:pt modelId="{0CC1E1EE-C4BF-4765-9283-9D2BEB574393}" type="sibTrans" cxnId="{1334490C-A8F5-4BE3-8071-D2AA5B628A7A}">
      <dgm:prSet/>
      <dgm:spPr/>
      <dgm:t>
        <a:bodyPr/>
        <a:lstStyle/>
        <a:p>
          <a:endParaRPr lang="tr-TR"/>
        </a:p>
      </dgm:t>
    </dgm:pt>
    <dgm:pt modelId="{0665548C-C682-482A-8268-C5BF37BF72C4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Devret</a:t>
          </a:r>
          <a:endParaRPr lang="tr-T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E58E7-DF42-45BF-9757-758A70F91DE9}" type="parTrans" cxnId="{1D935BD3-49BC-47DB-A379-037B66DCF536}">
      <dgm:prSet/>
      <dgm:spPr/>
      <dgm:t>
        <a:bodyPr/>
        <a:lstStyle/>
        <a:p>
          <a:endParaRPr lang="tr-TR"/>
        </a:p>
      </dgm:t>
    </dgm:pt>
    <dgm:pt modelId="{9F625CFD-6A19-4C47-9E05-19559E599098}" type="sibTrans" cxnId="{1D935BD3-49BC-47DB-A379-037B66DCF536}">
      <dgm:prSet/>
      <dgm:spPr/>
      <dgm:t>
        <a:bodyPr/>
        <a:lstStyle/>
        <a:p>
          <a:endParaRPr lang="tr-TR"/>
        </a:p>
      </dgm:t>
    </dgm:pt>
    <dgm:pt modelId="{0C6C6E31-1889-4625-B214-13DA6BA7D442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b="1" smtClean="0">
              <a:latin typeface="Times New Roman" panose="02020603050405020304" pitchFamily="18" charset="0"/>
              <a:cs typeface="Times New Roman" panose="02020603050405020304" pitchFamily="18" charset="0"/>
            </a:rPr>
            <a:t>Kaçın</a:t>
          </a:r>
          <a:endParaRPr lang="tr-TR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E97F22-3503-4C41-A52E-437CA261C72A}" type="parTrans" cxnId="{3367CBD5-1DE9-4975-B28A-3C4841C9A23E}">
      <dgm:prSet/>
      <dgm:spPr/>
      <dgm:t>
        <a:bodyPr/>
        <a:lstStyle/>
        <a:p>
          <a:endParaRPr lang="tr-TR"/>
        </a:p>
      </dgm:t>
    </dgm:pt>
    <dgm:pt modelId="{36CD321D-A467-4612-AF9C-282270C0040A}" type="sibTrans" cxnId="{3367CBD5-1DE9-4975-B28A-3C4841C9A23E}">
      <dgm:prSet/>
      <dgm:spPr/>
      <dgm:t>
        <a:bodyPr/>
        <a:lstStyle/>
        <a:p>
          <a:endParaRPr lang="tr-TR"/>
        </a:p>
      </dgm:t>
    </dgm:pt>
    <dgm:pt modelId="{FBC0B305-F6BC-4B88-9697-AC0414A681F5}" type="pres">
      <dgm:prSet presAssocID="{75ED5586-AD08-4093-ADDA-DB5476873D9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B4068FC-B132-45D6-A17C-C3D03213059D}" type="pres">
      <dgm:prSet presAssocID="{FFDA1D29-C0A4-4819-BDFF-A9320BF041D6}" presName="composite" presStyleCnt="0"/>
      <dgm:spPr/>
    </dgm:pt>
    <dgm:pt modelId="{EA627A83-337A-4803-B3D8-31480FA1AE39}" type="pres">
      <dgm:prSet presAssocID="{FFDA1D29-C0A4-4819-BDFF-A9320BF041D6}" presName="bentUpArrow1" presStyleLbl="alignImgPlace1" presStyleIdx="0" presStyleCnt="2" custLinFactNeighborX="-26808" custLinFactNeighborY="2442"/>
      <dgm:spPr/>
    </dgm:pt>
    <dgm:pt modelId="{12228BCE-952B-4D0F-800F-D0B57F892147}" type="pres">
      <dgm:prSet presAssocID="{FFDA1D29-C0A4-4819-BDFF-A9320BF041D6}" presName="ParentText" presStyleLbl="node1" presStyleIdx="0" presStyleCnt="3" custScaleX="186942" custScaleY="796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F05AB4-E409-4F18-8214-813EEDBECBE0}" type="pres">
      <dgm:prSet presAssocID="{FFDA1D29-C0A4-4819-BDFF-A9320BF041D6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98B9F2-005F-498F-AED3-9DA7CD473E31}" type="pres">
      <dgm:prSet presAssocID="{5D963D1F-35A0-4CC8-9EDC-E026EB64BA4C}" presName="sibTrans" presStyleCnt="0"/>
      <dgm:spPr/>
    </dgm:pt>
    <dgm:pt modelId="{DE62C92D-F9D3-466F-9553-D852FA1E8278}" type="pres">
      <dgm:prSet presAssocID="{477923B5-1B4A-421F-A97C-715C7BF8E09A}" presName="composite" presStyleCnt="0"/>
      <dgm:spPr/>
    </dgm:pt>
    <dgm:pt modelId="{F0D81D2C-E70A-400E-883A-66E308E74796}" type="pres">
      <dgm:prSet presAssocID="{477923B5-1B4A-421F-A97C-715C7BF8E09A}" presName="bentUpArrow1" presStyleLbl="alignImgPlace1" presStyleIdx="1" presStyleCnt="2" custLinFactNeighborX="-12189" custLinFactNeighborY="-8516"/>
      <dgm:spPr/>
    </dgm:pt>
    <dgm:pt modelId="{7C6BAE65-60CB-47FD-A7FD-F522ADF80E1E}" type="pres">
      <dgm:prSet presAssocID="{477923B5-1B4A-421F-A97C-715C7BF8E09A}" presName="ParentText" presStyleLbl="node1" presStyleIdx="1" presStyleCnt="3" custScaleX="186942" custScaleY="796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4599CE-4E56-4421-8AF5-08F4C3C7A4A5}" type="pres">
      <dgm:prSet presAssocID="{477923B5-1B4A-421F-A97C-715C7BF8E09A}" presName="ChildText" presStyleLbl="revTx" presStyleIdx="1" presStyleCnt="2" custLinFactNeighborX="60823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13E0E6-EFA9-434B-BD92-D91380932CB4}" type="pres">
      <dgm:prSet presAssocID="{2DFDB62E-B7B9-447E-BF1B-5147820BF5A0}" presName="sibTrans" presStyleCnt="0"/>
      <dgm:spPr/>
    </dgm:pt>
    <dgm:pt modelId="{799977BC-3ED3-489B-9825-5D4924BC4EC4}" type="pres">
      <dgm:prSet presAssocID="{092E7310-374E-4DFB-BA36-552D5A7DF678}" presName="composite" presStyleCnt="0"/>
      <dgm:spPr/>
    </dgm:pt>
    <dgm:pt modelId="{44159816-3F04-4A8B-A779-9CE9AA8913FF}" type="pres">
      <dgm:prSet presAssocID="{092E7310-374E-4DFB-BA36-552D5A7DF678}" presName="ParentText" presStyleLbl="node1" presStyleIdx="2" presStyleCnt="3" custScaleX="186942" custScaleY="79612" custLinFactNeighborX="14360" custLinFactNeighborY="-110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C7AC4CB-2926-4698-9628-4CFA1937615B}" type="presOf" srcId="{03F61A5E-1E51-4DEB-A620-60CD27DAC1E0}" destId="{794599CE-4E56-4421-8AF5-08F4C3C7A4A5}" srcOrd="0" destOrd="0" presId="urn:microsoft.com/office/officeart/2005/8/layout/StepDownProcess"/>
    <dgm:cxn modelId="{09F2BBA7-9E55-40DA-823F-CEC855B1FD21}" type="presOf" srcId="{477923B5-1B4A-421F-A97C-715C7BF8E09A}" destId="{7C6BAE65-60CB-47FD-A7FD-F522ADF80E1E}" srcOrd="0" destOrd="0" presId="urn:microsoft.com/office/officeart/2005/8/layout/StepDownProcess"/>
    <dgm:cxn modelId="{FF6C6661-379C-4F15-88EE-BFF40F63D59B}" type="presOf" srcId="{75ED5586-AD08-4093-ADDA-DB5476873D94}" destId="{FBC0B305-F6BC-4B88-9697-AC0414A681F5}" srcOrd="0" destOrd="0" presId="urn:microsoft.com/office/officeart/2005/8/layout/StepDownProcess"/>
    <dgm:cxn modelId="{1334490C-A8F5-4BE3-8071-D2AA5B628A7A}" srcId="{477923B5-1B4A-421F-A97C-715C7BF8E09A}" destId="{CD2C8AB0-5FA8-41F7-8AE4-C28C2E378F49}" srcOrd="1" destOrd="0" parTransId="{771B841B-0FEC-4193-BD1C-F6CC6B735DFA}" sibTransId="{0CC1E1EE-C4BF-4765-9283-9D2BEB574393}"/>
    <dgm:cxn modelId="{C66967E3-44F8-46BC-AA05-4AEA7A2D6292}" srcId="{75ED5586-AD08-4093-ADDA-DB5476873D94}" destId="{092E7310-374E-4DFB-BA36-552D5A7DF678}" srcOrd="2" destOrd="0" parTransId="{73043F05-00DC-4862-9227-7F3F31ABC610}" sibTransId="{E49EC8D9-759E-41DC-AFF7-7D117E3FEE9C}"/>
    <dgm:cxn modelId="{7F17BEFC-1C2F-4412-895D-DBA20AC58D3B}" srcId="{75ED5586-AD08-4093-ADDA-DB5476873D94}" destId="{477923B5-1B4A-421F-A97C-715C7BF8E09A}" srcOrd="1" destOrd="0" parTransId="{9DA546E5-316D-49C1-8F4A-5E4CA2264288}" sibTransId="{2DFDB62E-B7B9-447E-BF1B-5147820BF5A0}"/>
    <dgm:cxn modelId="{021F41DA-4664-4A08-9FA2-14F314CC98AF}" type="presOf" srcId="{CD2C8AB0-5FA8-41F7-8AE4-C28C2E378F49}" destId="{794599CE-4E56-4421-8AF5-08F4C3C7A4A5}" srcOrd="0" destOrd="1" presId="urn:microsoft.com/office/officeart/2005/8/layout/StepDownProcess"/>
    <dgm:cxn modelId="{74E74072-8B8C-43FE-B6D8-9E7B70A8C247}" srcId="{75ED5586-AD08-4093-ADDA-DB5476873D94}" destId="{FFDA1D29-C0A4-4819-BDFF-A9320BF041D6}" srcOrd="0" destOrd="0" parTransId="{F389FAB8-BE7A-4A91-8931-B975F8D92E79}" sibTransId="{5D963D1F-35A0-4CC8-9EDC-E026EB64BA4C}"/>
    <dgm:cxn modelId="{522EE911-EBE8-4CCC-A212-A4E10E8456FE}" type="presOf" srcId="{0665548C-C682-482A-8268-C5BF37BF72C4}" destId="{794599CE-4E56-4421-8AF5-08F4C3C7A4A5}" srcOrd="0" destOrd="2" presId="urn:microsoft.com/office/officeart/2005/8/layout/StepDownProcess"/>
    <dgm:cxn modelId="{D1A70DC3-9AE4-4CAF-A45E-B9B2997315DD}" type="presOf" srcId="{0C6C6E31-1889-4625-B214-13DA6BA7D442}" destId="{794599CE-4E56-4421-8AF5-08F4C3C7A4A5}" srcOrd="0" destOrd="3" presId="urn:microsoft.com/office/officeart/2005/8/layout/StepDownProcess"/>
    <dgm:cxn modelId="{3367CBD5-1DE9-4975-B28A-3C4841C9A23E}" srcId="{477923B5-1B4A-421F-A97C-715C7BF8E09A}" destId="{0C6C6E31-1889-4625-B214-13DA6BA7D442}" srcOrd="3" destOrd="0" parTransId="{5BE97F22-3503-4C41-A52E-437CA261C72A}" sibTransId="{36CD321D-A467-4612-AF9C-282270C0040A}"/>
    <dgm:cxn modelId="{71F4F76D-4AD1-4F49-83F1-41B82DB51B88}" type="presOf" srcId="{092E7310-374E-4DFB-BA36-552D5A7DF678}" destId="{44159816-3F04-4A8B-A779-9CE9AA8913FF}" srcOrd="0" destOrd="0" presId="urn:microsoft.com/office/officeart/2005/8/layout/StepDownProcess"/>
    <dgm:cxn modelId="{BCE2335F-6698-4879-A069-D3F92A99AF70}" type="presOf" srcId="{FFDA1D29-C0A4-4819-BDFF-A9320BF041D6}" destId="{12228BCE-952B-4D0F-800F-D0B57F892147}" srcOrd="0" destOrd="0" presId="urn:microsoft.com/office/officeart/2005/8/layout/StepDownProcess"/>
    <dgm:cxn modelId="{6AB5C703-06EB-4184-9811-D55F48B85737}" srcId="{477923B5-1B4A-421F-A97C-715C7BF8E09A}" destId="{03F61A5E-1E51-4DEB-A620-60CD27DAC1E0}" srcOrd="0" destOrd="0" parTransId="{4F3D1425-17AD-42EA-802C-C0A3FBD54A5B}" sibTransId="{BCF1B48E-19C8-4E2E-A585-67B481014972}"/>
    <dgm:cxn modelId="{1D935BD3-49BC-47DB-A379-037B66DCF536}" srcId="{477923B5-1B4A-421F-A97C-715C7BF8E09A}" destId="{0665548C-C682-482A-8268-C5BF37BF72C4}" srcOrd="2" destOrd="0" parTransId="{DCEE58E7-DF42-45BF-9757-758A70F91DE9}" sibTransId="{9F625CFD-6A19-4C47-9E05-19559E599098}"/>
    <dgm:cxn modelId="{242452CE-69A1-477E-9877-279CF661C173}" type="presParOf" srcId="{FBC0B305-F6BC-4B88-9697-AC0414A681F5}" destId="{0B4068FC-B132-45D6-A17C-C3D03213059D}" srcOrd="0" destOrd="0" presId="urn:microsoft.com/office/officeart/2005/8/layout/StepDownProcess"/>
    <dgm:cxn modelId="{63387AE2-B04D-4E3F-B034-F1E684C37568}" type="presParOf" srcId="{0B4068FC-B132-45D6-A17C-C3D03213059D}" destId="{EA627A83-337A-4803-B3D8-31480FA1AE39}" srcOrd="0" destOrd="0" presId="urn:microsoft.com/office/officeart/2005/8/layout/StepDownProcess"/>
    <dgm:cxn modelId="{15B8F037-1971-4E31-98B7-CE8344611358}" type="presParOf" srcId="{0B4068FC-B132-45D6-A17C-C3D03213059D}" destId="{12228BCE-952B-4D0F-800F-D0B57F892147}" srcOrd="1" destOrd="0" presId="urn:microsoft.com/office/officeart/2005/8/layout/StepDownProcess"/>
    <dgm:cxn modelId="{F3A68A86-7A27-4BFD-B253-5DB87440CA02}" type="presParOf" srcId="{0B4068FC-B132-45D6-A17C-C3D03213059D}" destId="{B0F05AB4-E409-4F18-8214-813EEDBECBE0}" srcOrd="2" destOrd="0" presId="urn:microsoft.com/office/officeart/2005/8/layout/StepDownProcess"/>
    <dgm:cxn modelId="{C693D054-77D7-4DBC-B7F3-8975CE458F0A}" type="presParOf" srcId="{FBC0B305-F6BC-4B88-9697-AC0414A681F5}" destId="{B998B9F2-005F-498F-AED3-9DA7CD473E31}" srcOrd="1" destOrd="0" presId="urn:microsoft.com/office/officeart/2005/8/layout/StepDownProcess"/>
    <dgm:cxn modelId="{96925FD8-1AFF-41A0-A049-D961A2881515}" type="presParOf" srcId="{FBC0B305-F6BC-4B88-9697-AC0414A681F5}" destId="{DE62C92D-F9D3-466F-9553-D852FA1E8278}" srcOrd="2" destOrd="0" presId="urn:microsoft.com/office/officeart/2005/8/layout/StepDownProcess"/>
    <dgm:cxn modelId="{DC024AFF-F65A-441A-82D7-1B538328B9C2}" type="presParOf" srcId="{DE62C92D-F9D3-466F-9553-D852FA1E8278}" destId="{F0D81D2C-E70A-400E-883A-66E308E74796}" srcOrd="0" destOrd="0" presId="urn:microsoft.com/office/officeart/2005/8/layout/StepDownProcess"/>
    <dgm:cxn modelId="{A43C39D4-89E1-4EC2-9474-4ACFF957A235}" type="presParOf" srcId="{DE62C92D-F9D3-466F-9553-D852FA1E8278}" destId="{7C6BAE65-60CB-47FD-A7FD-F522ADF80E1E}" srcOrd="1" destOrd="0" presId="urn:microsoft.com/office/officeart/2005/8/layout/StepDownProcess"/>
    <dgm:cxn modelId="{2437493F-56C9-480D-B457-057881919A02}" type="presParOf" srcId="{DE62C92D-F9D3-466F-9553-D852FA1E8278}" destId="{794599CE-4E56-4421-8AF5-08F4C3C7A4A5}" srcOrd="2" destOrd="0" presId="urn:microsoft.com/office/officeart/2005/8/layout/StepDownProcess"/>
    <dgm:cxn modelId="{E577414E-657B-4413-9888-D64A93B46C46}" type="presParOf" srcId="{FBC0B305-F6BC-4B88-9697-AC0414A681F5}" destId="{2313E0E6-EFA9-434B-BD92-D91380932CB4}" srcOrd="3" destOrd="0" presId="urn:microsoft.com/office/officeart/2005/8/layout/StepDownProcess"/>
    <dgm:cxn modelId="{A766278F-5F68-48F3-941F-317545BE89FD}" type="presParOf" srcId="{FBC0B305-F6BC-4B88-9697-AC0414A681F5}" destId="{799977BC-3ED3-489B-9825-5D4924BC4EC4}" srcOrd="4" destOrd="0" presId="urn:microsoft.com/office/officeart/2005/8/layout/StepDownProcess"/>
    <dgm:cxn modelId="{DB66BD86-CF7A-4AAD-8859-B745CE3A13F6}" type="presParOf" srcId="{799977BC-3ED3-489B-9825-5D4924BC4EC4}" destId="{44159816-3F04-4A8B-A779-9CE9AA8913F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4DBF2D0-16E7-44C6-9AFF-6927B03E0C09}" type="doc">
      <dgm:prSet loTypeId="urn:microsoft.com/office/officeart/2005/8/layout/matrix2" loCatId="matrix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4B8D5263-4F9A-4675-AB20-0DDF5F365267}">
      <dgm:prSet phldrT="[Metin]"/>
      <dgm:spPr>
        <a:solidFill>
          <a:srgbClr val="FFFF00"/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Yüksek Etki- Düşük Olasılık</a:t>
          </a:r>
        </a:p>
        <a:p>
          <a:r>
            <a:rPr lang="tr-TR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İş sürekliliği planı </a:t>
          </a:r>
        </a:p>
        <a:p>
          <a:r>
            <a:rPr lang="tr-TR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KABUL ETMEK</a:t>
          </a:r>
          <a:endParaRPr lang="tr-TR" b="0" dirty="0">
            <a:solidFill>
              <a:schemeClr val="tx1"/>
            </a:solidFill>
          </a:endParaRPr>
        </a:p>
      </dgm:t>
    </dgm:pt>
    <dgm:pt modelId="{4CF9371C-A4E1-4A74-95AB-B86D957918C1}" type="parTrans" cxnId="{3D9A9A89-3020-424D-BD9C-63CAB172C715}">
      <dgm:prSet/>
      <dgm:spPr/>
      <dgm:t>
        <a:bodyPr/>
        <a:lstStyle/>
        <a:p>
          <a:endParaRPr lang="tr-TR"/>
        </a:p>
      </dgm:t>
    </dgm:pt>
    <dgm:pt modelId="{FB1AD1CE-2B2F-49D8-8FA3-81287FBAEB30}" type="sibTrans" cxnId="{3D9A9A89-3020-424D-BD9C-63CAB172C715}">
      <dgm:prSet/>
      <dgm:spPr/>
      <dgm:t>
        <a:bodyPr/>
        <a:lstStyle/>
        <a:p>
          <a:endParaRPr lang="tr-TR"/>
        </a:p>
      </dgm:t>
    </dgm:pt>
    <dgm:pt modelId="{A2BF0137-26A1-424B-9A78-A9FEEAECB2AB}">
      <dgm:prSet phldrT="[Metin]"/>
      <dgm:spPr>
        <a:solidFill>
          <a:srgbClr val="FF0000"/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Yüksek Etki- Yüksek Olasılık</a:t>
          </a:r>
        </a:p>
        <a:p>
          <a:r>
            <a:rPr lang="tr-TR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KONTROL ETMEK</a:t>
          </a:r>
        </a:p>
        <a:p>
          <a:r>
            <a:rPr lang="tr-TR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DEVRETMEK</a:t>
          </a:r>
        </a:p>
        <a:p>
          <a:r>
            <a:rPr lang="tr-TR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KAÇINMAK</a:t>
          </a:r>
        </a:p>
        <a:p>
          <a:r>
            <a:rPr lang="tr-TR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KABUL ETMEK</a:t>
          </a:r>
          <a:endParaRPr lang="tr-TR" b="0" dirty="0">
            <a:solidFill>
              <a:schemeClr val="tx1"/>
            </a:solidFill>
          </a:endParaRPr>
        </a:p>
      </dgm:t>
    </dgm:pt>
    <dgm:pt modelId="{2054FED3-2ADF-4EDF-A16E-4BA908403BD8}" type="parTrans" cxnId="{AB9D5FD6-26F3-4003-BB34-7A0216197E41}">
      <dgm:prSet/>
      <dgm:spPr/>
      <dgm:t>
        <a:bodyPr/>
        <a:lstStyle/>
        <a:p>
          <a:endParaRPr lang="tr-TR"/>
        </a:p>
      </dgm:t>
    </dgm:pt>
    <dgm:pt modelId="{1AADDBB1-0DAB-47D8-AAC8-9728C44E3C5B}" type="sibTrans" cxnId="{AB9D5FD6-26F3-4003-BB34-7A0216197E41}">
      <dgm:prSet/>
      <dgm:spPr/>
      <dgm:t>
        <a:bodyPr/>
        <a:lstStyle/>
        <a:p>
          <a:endParaRPr lang="tr-TR"/>
        </a:p>
      </dgm:t>
    </dgm:pt>
    <dgm:pt modelId="{1AD52D08-18BC-493A-B7AB-4C5E664A966D}">
      <dgm:prSet phldrT="[Metin]"/>
      <dgm:spPr>
        <a:solidFill>
          <a:srgbClr val="00CC00"/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Düşük Etki-Düşük Olasılık</a:t>
          </a:r>
        </a:p>
        <a:p>
          <a:r>
            <a:rPr lang="tr-TR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KABUL ETMEK</a:t>
          </a:r>
          <a:endParaRPr lang="tr-TR" dirty="0">
            <a:solidFill>
              <a:schemeClr val="tx1"/>
            </a:solidFill>
          </a:endParaRPr>
        </a:p>
      </dgm:t>
    </dgm:pt>
    <dgm:pt modelId="{4FCE4298-C131-4A14-AA0C-1DDEDBCDA597}" type="parTrans" cxnId="{401CCA39-9F3C-4380-9699-03A235BF8CFC}">
      <dgm:prSet/>
      <dgm:spPr/>
      <dgm:t>
        <a:bodyPr/>
        <a:lstStyle/>
        <a:p>
          <a:endParaRPr lang="tr-TR"/>
        </a:p>
      </dgm:t>
    </dgm:pt>
    <dgm:pt modelId="{9905B1BD-37C9-4335-9562-34FDA2886E9E}" type="sibTrans" cxnId="{401CCA39-9F3C-4380-9699-03A235BF8CFC}">
      <dgm:prSet/>
      <dgm:spPr/>
      <dgm:t>
        <a:bodyPr/>
        <a:lstStyle/>
        <a:p>
          <a:endParaRPr lang="tr-TR"/>
        </a:p>
      </dgm:t>
    </dgm:pt>
    <dgm:pt modelId="{5554DE38-3575-4D69-8D8E-09A41CFCBFDA}">
      <dgm:prSet phldrT="[Metin]"/>
      <dgm:spPr>
        <a:solidFill>
          <a:srgbClr val="FFFF00"/>
        </a:solidFill>
      </dgm:spPr>
      <dgm:t>
        <a:bodyPr/>
        <a:lstStyle/>
        <a:p>
          <a:r>
            <a:rPr lang="tr-TR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Düşük Etki- Yüksek Olasılık</a:t>
          </a:r>
        </a:p>
        <a:p>
          <a:r>
            <a:rPr lang="tr-TR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KONTROL ETMEK</a:t>
          </a:r>
        </a:p>
        <a:p>
          <a:r>
            <a:rPr lang="tr-TR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KABUL ETMEK</a:t>
          </a:r>
          <a:endParaRPr lang="tr-TR" dirty="0">
            <a:solidFill>
              <a:schemeClr val="tx1"/>
            </a:solidFill>
          </a:endParaRPr>
        </a:p>
      </dgm:t>
    </dgm:pt>
    <dgm:pt modelId="{4DD96DD0-ADA8-46AA-BA6A-61708D7FD19D}" type="parTrans" cxnId="{79CBBA71-D5A2-4989-9770-D1D4B2D671E3}">
      <dgm:prSet/>
      <dgm:spPr/>
      <dgm:t>
        <a:bodyPr/>
        <a:lstStyle/>
        <a:p>
          <a:endParaRPr lang="tr-TR"/>
        </a:p>
      </dgm:t>
    </dgm:pt>
    <dgm:pt modelId="{84B32090-0B61-4FAC-BE52-41C7E3467B0C}" type="sibTrans" cxnId="{79CBBA71-D5A2-4989-9770-D1D4B2D671E3}">
      <dgm:prSet/>
      <dgm:spPr/>
      <dgm:t>
        <a:bodyPr/>
        <a:lstStyle/>
        <a:p>
          <a:endParaRPr lang="tr-TR"/>
        </a:p>
      </dgm:t>
    </dgm:pt>
    <dgm:pt modelId="{1082F278-7552-4E82-810C-DBEA82CA033C}" type="pres">
      <dgm:prSet presAssocID="{54DBF2D0-16E7-44C6-9AFF-6927B03E0C0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6CB8A90-A91B-4BCF-BEB0-7A76453C400D}" type="pres">
      <dgm:prSet presAssocID="{54DBF2D0-16E7-44C6-9AFF-6927B03E0C09}" presName="axisShape" presStyleLbl="bgShp" presStyleIdx="0" presStyleCnt="1" custScaleX="138271"/>
      <dgm:spPr/>
    </dgm:pt>
    <dgm:pt modelId="{EB76E18E-B995-435F-800F-79F17D4A2627}" type="pres">
      <dgm:prSet presAssocID="{54DBF2D0-16E7-44C6-9AFF-6927B03E0C09}" presName="rect1" presStyleLbl="node1" presStyleIdx="0" presStyleCnt="4" custScaleX="158414" custLinFactNeighborX="-42898" custLinFactNeighborY="-4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690415-2B10-4020-AD9E-84D4FE473102}" type="pres">
      <dgm:prSet presAssocID="{54DBF2D0-16E7-44C6-9AFF-6927B03E0C09}" presName="rect2" presStyleLbl="node1" presStyleIdx="1" presStyleCnt="4" custScaleX="158414" custLinFactNeighborX="35447" custLinFactNeighborY="-56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7C37B3-30C6-4373-9B95-16A7F41D0847}" type="pres">
      <dgm:prSet presAssocID="{54DBF2D0-16E7-44C6-9AFF-6927B03E0C09}" presName="rect3" presStyleLbl="node1" presStyleIdx="2" presStyleCnt="4" custScaleX="158414" custLinFactNeighborX="-41841" custLinFactNeighborY="31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A0F71B-E677-4FD6-ABBA-B734B14D1D48}" type="pres">
      <dgm:prSet presAssocID="{54DBF2D0-16E7-44C6-9AFF-6927B03E0C09}" presName="rect4" presStyleLbl="node1" presStyleIdx="3" presStyleCnt="4" custScaleX="158414" custLinFactNeighborX="36080" custLinFactNeighborY="37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D9A9A89-3020-424D-BD9C-63CAB172C715}" srcId="{54DBF2D0-16E7-44C6-9AFF-6927B03E0C09}" destId="{4B8D5263-4F9A-4675-AB20-0DDF5F365267}" srcOrd="0" destOrd="0" parTransId="{4CF9371C-A4E1-4A74-95AB-B86D957918C1}" sibTransId="{FB1AD1CE-2B2F-49D8-8FA3-81287FBAEB30}"/>
    <dgm:cxn modelId="{72C8F45A-FEEF-4609-AF1F-2247E32C306D}" type="presOf" srcId="{54DBF2D0-16E7-44C6-9AFF-6927B03E0C09}" destId="{1082F278-7552-4E82-810C-DBEA82CA033C}" srcOrd="0" destOrd="0" presId="urn:microsoft.com/office/officeart/2005/8/layout/matrix2"/>
    <dgm:cxn modelId="{AE6C8CED-0495-42B1-97A4-60121CE19535}" type="presOf" srcId="{1AD52D08-18BC-493A-B7AB-4C5E664A966D}" destId="{907C37B3-30C6-4373-9B95-16A7F41D0847}" srcOrd="0" destOrd="0" presId="urn:microsoft.com/office/officeart/2005/8/layout/matrix2"/>
    <dgm:cxn modelId="{AB9D5FD6-26F3-4003-BB34-7A0216197E41}" srcId="{54DBF2D0-16E7-44C6-9AFF-6927B03E0C09}" destId="{A2BF0137-26A1-424B-9A78-A9FEEAECB2AB}" srcOrd="1" destOrd="0" parTransId="{2054FED3-2ADF-4EDF-A16E-4BA908403BD8}" sibTransId="{1AADDBB1-0DAB-47D8-AAC8-9728C44E3C5B}"/>
    <dgm:cxn modelId="{79CBBA71-D5A2-4989-9770-D1D4B2D671E3}" srcId="{54DBF2D0-16E7-44C6-9AFF-6927B03E0C09}" destId="{5554DE38-3575-4D69-8D8E-09A41CFCBFDA}" srcOrd="3" destOrd="0" parTransId="{4DD96DD0-ADA8-46AA-BA6A-61708D7FD19D}" sibTransId="{84B32090-0B61-4FAC-BE52-41C7E3467B0C}"/>
    <dgm:cxn modelId="{73673D6F-2228-48C5-A23B-679C3777A21A}" type="presOf" srcId="{5554DE38-3575-4D69-8D8E-09A41CFCBFDA}" destId="{99A0F71B-E677-4FD6-ABBA-B734B14D1D48}" srcOrd="0" destOrd="0" presId="urn:microsoft.com/office/officeart/2005/8/layout/matrix2"/>
    <dgm:cxn modelId="{401CCA39-9F3C-4380-9699-03A235BF8CFC}" srcId="{54DBF2D0-16E7-44C6-9AFF-6927B03E0C09}" destId="{1AD52D08-18BC-493A-B7AB-4C5E664A966D}" srcOrd="2" destOrd="0" parTransId="{4FCE4298-C131-4A14-AA0C-1DDEDBCDA597}" sibTransId="{9905B1BD-37C9-4335-9562-34FDA2886E9E}"/>
    <dgm:cxn modelId="{0B5B3867-08BE-4D58-96B6-71952714090A}" type="presOf" srcId="{A2BF0137-26A1-424B-9A78-A9FEEAECB2AB}" destId="{20690415-2B10-4020-AD9E-84D4FE473102}" srcOrd="0" destOrd="0" presId="urn:microsoft.com/office/officeart/2005/8/layout/matrix2"/>
    <dgm:cxn modelId="{44A520B7-ED41-438C-A791-CC1C70AC238F}" type="presOf" srcId="{4B8D5263-4F9A-4675-AB20-0DDF5F365267}" destId="{EB76E18E-B995-435F-800F-79F17D4A2627}" srcOrd="0" destOrd="0" presId="urn:microsoft.com/office/officeart/2005/8/layout/matrix2"/>
    <dgm:cxn modelId="{0FAF0653-C5E9-4A3F-BC92-5B32238AFC0D}" type="presParOf" srcId="{1082F278-7552-4E82-810C-DBEA82CA033C}" destId="{06CB8A90-A91B-4BCF-BEB0-7A76453C400D}" srcOrd="0" destOrd="0" presId="urn:microsoft.com/office/officeart/2005/8/layout/matrix2"/>
    <dgm:cxn modelId="{CD13D554-671D-477E-84DA-59B1DF6C3F40}" type="presParOf" srcId="{1082F278-7552-4E82-810C-DBEA82CA033C}" destId="{EB76E18E-B995-435F-800F-79F17D4A2627}" srcOrd="1" destOrd="0" presId="urn:microsoft.com/office/officeart/2005/8/layout/matrix2"/>
    <dgm:cxn modelId="{E028E5AA-711B-414E-A364-62EBC3C61BB3}" type="presParOf" srcId="{1082F278-7552-4E82-810C-DBEA82CA033C}" destId="{20690415-2B10-4020-AD9E-84D4FE473102}" srcOrd="2" destOrd="0" presId="urn:microsoft.com/office/officeart/2005/8/layout/matrix2"/>
    <dgm:cxn modelId="{1E055EC9-221C-42F3-9012-9EB320C643AF}" type="presParOf" srcId="{1082F278-7552-4E82-810C-DBEA82CA033C}" destId="{907C37B3-30C6-4373-9B95-16A7F41D0847}" srcOrd="3" destOrd="0" presId="urn:microsoft.com/office/officeart/2005/8/layout/matrix2"/>
    <dgm:cxn modelId="{C5B2A507-1F98-4F95-9B8A-C7A04B67AC74}" type="presParOf" srcId="{1082F278-7552-4E82-810C-DBEA82CA033C}" destId="{99A0F71B-E677-4FD6-ABBA-B734B14D1D4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563396-3D10-4CC4-8C99-33CD9D23E836}" type="doc">
      <dgm:prSet loTypeId="urn:microsoft.com/office/officeart/2005/8/layout/balance1" loCatId="relationship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8E0B5A14-1EDB-41A0-9907-2A000B9F2F11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dirty="0"/>
        </a:p>
      </dgm:t>
    </dgm:pt>
    <dgm:pt modelId="{9EE7682D-5D2F-4622-830E-BCDE07A46835}" type="parTrans" cxnId="{B048F56A-ED54-4DE9-A850-3F583ABD3B3C}">
      <dgm:prSet/>
      <dgm:spPr/>
      <dgm:t>
        <a:bodyPr/>
        <a:lstStyle/>
        <a:p>
          <a:endParaRPr lang="tr-TR"/>
        </a:p>
      </dgm:t>
    </dgm:pt>
    <dgm:pt modelId="{2229F3BE-0240-4184-8487-224183135BC4}" type="sibTrans" cxnId="{B048F56A-ED54-4DE9-A850-3F583ABD3B3C}">
      <dgm:prSet/>
      <dgm:spPr/>
      <dgm:t>
        <a:bodyPr/>
        <a:lstStyle/>
        <a:p>
          <a:endParaRPr lang="tr-TR"/>
        </a:p>
      </dgm:t>
    </dgm:pt>
    <dgm:pt modelId="{DF43897F-318F-4D13-B58B-76883588E670}">
      <dgm:prSet phldrT="[Metin]" custT="1"/>
      <dgm:spPr/>
      <dgm:t>
        <a:bodyPr/>
        <a:lstStyle/>
        <a:p>
          <a:pPr algn="l">
            <a:lnSpc>
              <a:spcPct val="120000"/>
            </a:lnSpc>
          </a:pPr>
          <a:r>
            <a:rPr lang="tr-TR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Marka ve itibar yönetimi ile  ilgili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yanlış, karar, uygulama  </a:t>
          </a:r>
          <a:r>
            <a:rPr lang="tr-TR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veya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yapılan hatalardan</a:t>
          </a:r>
          <a:r>
            <a:rPr lang="tr-TR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kaynaklanan riskler</a:t>
          </a:r>
          <a:endParaRPr lang="tr-TR" sz="1800" b="0" dirty="0">
            <a:solidFill>
              <a:schemeClr val="tx1"/>
            </a:solidFill>
          </a:endParaRPr>
        </a:p>
      </dgm:t>
    </dgm:pt>
    <dgm:pt modelId="{6E3A0CF1-1E0D-443C-9BB7-D31A5A6FF2CD}" type="parTrans" cxnId="{92F83ACD-8624-4555-B30E-E579ECE95113}">
      <dgm:prSet/>
      <dgm:spPr/>
      <dgm:t>
        <a:bodyPr/>
        <a:lstStyle/>
        <a:p>
          <a:endParaRPr lang="tr-TR"/>
        </a:p>
      </dgm:t>
    </dgm:pt>
    <dgm:pt modelId="{F2CE95A7-6F7F-4745-A3ED-1475487A178D}" type="sibTrans" cxnId="{92F83ACD-8624-4555-B30E-E579ECE95113}">
      <dgm:prSet/>
      <dgm:spPr/>
      <dgm:t>
        <a:bodyPr/>
        <a:lstStyle/>
        <a:p>
          <a:endParaRPr lang="tr-TR"/>
        </a:p>
      </dgm:t>
    </dgm:pt>
    <dgm:pt modelId="{8F644B32-B94C-46BE-97E5-9B0E4C697517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dirty="0"/>
        </a:p>
      </dgm:t>
    </dgm:pt>
    <dgm:pt modelId="{338F2BF7-FD90-4B15-B870-ACF0048E0F17}" type="parTrans" cxnId="{C5ED6E50-089A-43A5-B5FE-461A9FE4E816}">
      <dgm:prSet/>
      <dgm:spPr/>
      <dgm:t>
        <a:bodyPr/>
        <a:lstStyle/>
        <a:p>
          <a:endParaRPr lang="tr-TR"/>
        </a:p>
      </dgm:t>
    </dgm:pt>
    <dgm:pt modelId="{0F3D7CD9-22F5-43B1-8B45-26FC512FE9D7}" type="sibTrans" cxnId="{C5ED6E50-089A-43A5-B5FE-461A9FE4E816}">
      <dgm:prSet/>
      <dgm:spPr/>
      <dgm:t>
        <a:bodyPr/>
        <a:lstStyle/>
        <a:p>
          <a:endParaRPr lang="tr-TR"/>
        </a:p>
      </dgm:t>
    </dgm:pt>
    <dgm:pt modelId="{80FBB989-86A1-4B0D-8164-123A41495CC6}">
      <dgm:prSet phldrT="[Metin]" custT="1"/>
      <dgm:spPr/>
      <dgm:t>
        <a:bodyPr/>
        <a:lstStyle/>
        <a:p>
          <a:pPr algn="l">
            <a:lnSpc>
              <a:spcPct val="120000"/>
            </a:lnSpc>
            <a:spcAft>
              <a:spcPts val="0"/>
            </a:spcAft>
          </a:pP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Sonuçları Genellikle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İtibar Kaybı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ile neticelenen  risklerdir.</a:t>
          </a:r>
          <a:endParaRPr lang="tr-TR" sz="1800" dirty="0">
            <a:solidFill>
              <a:schemeClr val="tx1"/>
            </a:solidFill>
          </a:endParaRPr>
        </a:p>
      </dgm:t>
    </dgm:pt>
    <dgm:pt modelId="{D129A161-9759-4A8A-8CCF-126D8E82841D}" type="parTrans" cxnId="{22DC7953-0D5A-4E50-8C17-785ECC773BA2}">
      <dgm:prSet/>
      <dgm:spPr/>
      <dgm:t>
        <a:bodyPr/>
        <a:lstStyle/>
        <a:p>
          <a:endParaRPr lang="tr-TR"/>
        </a:p>
      </dgm:t>
    </dgm:pt>
    <dgm:pt modelId="{61BECC48-C3F0-4C36-AADB-F82FD77A53B6}" type="sibTrans" cxnId="{22DC7953-0D5A-4E50-8C17-785ECC773BA2}">
      <dgm:prSet/>
      <dgm:spPr/>
      <dgm:t>
        <a:bodyPr/>
        <a:lstStyle/>
        <a:p>
          <a:endParaRPr lang="tr-TR"/>
        </a:p>
      </dgm:t>
    </dgm:pt>
    <dgm:pt modelId="{E7227B24-2E83-471B-BF9B-194822F30E99}" type="pres">
      <dgm:prSet presAssocID="{36563396-3D10-4CC4-8C99-33CD9D23E83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4EEF161-1C46-4AA2-B983-46A632C83A96}" type="pres">
      <dgm:prSet presAssocID="{36563396-3D10-4CC4-8C99-33CD9D23E836}" presName="dummyMaxCanvas" presStyleCnt="0"/>
      <dgm:spPr/>
    </dgm:pt>
    <dgm:pt modelId="{BF800029-0E35-4532-9C0B-78B15E9A9BB8}" type="pres">
      <dgm:prSet presAssocID="{36563396-3D10-4CC4-8C99-33CD9D23E836}" presName="parentComposite" presStyleCnt="0"/>
      <dgm:spPr/>
    </dgm:pt>
    <dgm:pt modelId="{8F8756AA-DF27-4C96-BA41-EAFE46A2A1DC}" type="pres">
      <dgm:prSet presAssocID="{36563396-3D10-4CC4-8C99-33CD9D23E836}" presName="parent1" presStyleLbl="alignAccFollowNode1" presStyleIdx="0" presStyleCnt="4" custScaleX="235207" custScaleY="90911" custLinFactNeighborX="-44833" custLinFactNeighborY="-2625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1C349BC0-1863-475B-AEC1-57C2263895F5}" type="pres">
      <dgm:prSet presAssocID="{36563396-3D10-4CC4-8C99-33CD9D23E836}" presName="parent2" presStyleLbl="alignAccFollowNode1" presStyleIdx="1" presStyleCnt="4" custScaleX="228327" custScaleY="90911" custLinFactNeighborX="64158" custLinFactNeighborY="-1312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4ECD5D98-FF0B-49CF-BD62-E8EC15F57B7C}" type="pres">
      <dgm:prSet presAssocID="{36563396-3D10-4CC4-8C99-33CD9D23E836}" presName="childrenComposite" presStyleCnt="0"/>
      <dgm:spPr/>
    </dgm:pt>
    <dgm:pt modelId="{EF2E0B47-78E7-49A2-8E80-54E1B27A3ED0}" type="pres">
      <dgm:prSet presAssocID="{36563396-3D10-4CC4-8C99-33CD9D23E836}" presName="dummyMaxCanvas_ChildArea" presStyleCnt="0"/>
      <dgm:spPr/>
    </dgm:pt>
    <dgm:pt modelId="{31ECF2B4-6DD7-405E-88B2-31761411150B}" type="pres">
      <dgm:prSet presAssocID="{36563396-3D10-4CC4-8C99-33CD9D23E836}" presName="fulcrum" presStyleLbl="alignAccFollowNode1" presStyleIdx="2" presStyleCnt="4"/>
      <dgm:spPr/>
    </dgm:pt>
    <dgm:pt modelId="{56C85D25-834F-4AB0-B262-C0525B37A240}" type="pres">
      <dgm:prSet presAssocID="{36563396-3D10-4CC4-8C99-33CD9D23E836}" presName="balance_11" presStyleLbl="alignAccFollowNode1" presStyleIdx="3" presStyleCnt="4" custAng="21288644">
        <dgm:presLayoutVars>
          <dgm:bulletEnabled val="1"/>
        </dgm:presLayoutVars>
      </dgm:prSet>
      <dgm:spPr/>
    </dgm:pt>
    <dgm:pt modelId="{E89EDE66-56B9-42EB-8AD5-8C12EDAADD5E}" type="pres">
      <dgm:prSet presAssocID="{36563396-3D10-4CC4-8C99-33CD9D23E836}" presName="left_11_1" presStyleLbl="node1" presStyleIdx="0" presStyleCnt="2" custScaleX="239396" custLinFactNeighborX="-53837" custLinFactNeighborY="25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F067FE-4C47-4A98-9FC3-2557F6510CE5}" type="pres">
      <dgm:prSet presAssocID="{36563396-3D10-4CC4-8C99-33CD9D23E836}" presName="right_11_1" presStyleLbl="node1" presStyleIdx="1" presStyleCnt="2" custScaleX="218576" custLinFactNeighborX="59838" custLinFactNeighborY="-72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2DC7953-0D5A-4E50-8C17-785ECC773BA2}" srcId="{8F644B32-B94C-46BE-97E5-9B0E4C697517}" destId="{80FBB989-86A1-4B0D-8164-123A41495CC6}" srcOrd="0" destOrd="0" parTransId="{D129A161-9759-4A8A-8CCF-126D8E82841D}" sibTransId="{61BECC48-C3F0-4C36-AADB-F82FD77A53B6}"/>
    <dgm:cxn modelId="{1B5F7EF5-2EC4-464E-9927-4340BDDCAD8C}" type="presOf" srcId="{80FBB989-86A1-4B0D-8164-123A41495CC6}" destId="{A9F067FE-4C47-4A98-9FC3-2557F6510CE5}" srcOrd="0" destOrd="0" presId="urn:microsoft.com/office/officeart/2005/8/layout/balance1"/>
    <dgm:cxn modelId="{C4EF9E82-CFFE-461B-AC6F-84F2DECB944E}" type="presOf" srcId="{8F644B32-B94C-46BE-97E5-9B0E4C697517}" destId="{1C349BC0-1863-475B-AEC1-57C2263895F5}" srcOrd="0" destOrd="0" presId="urn:microsoft.com/office/officeart/2005/8/layout/balance1"/>
    <dgm:cxn modelId="{08DAE257-2E61-4051-A029-CE62F5AFB684}" type="presOf" srcId="{DF43897F-318F-4D13-B58B-76883588E670}" destId="{E89EDE66-56B9-42EB-8AD5-8C12EDAADD5E}" srcOrd="0" destOrd="0" presId="urn:microsoft.com/office/officeart/2005/8/layout/balance1"/>
    <dgm:cxn modelId="{92F83ACD-8624-4555-B30E-E579ECE95113}" srcId="{8E0B5A14-1EDB-41A0-9907-2A000B9F2F11}" destId="{DF43897F-318F-4D13-B58B-76883588E670}" srcOrd="0" destOrd="0" parTransId="{6E3A0CF1-1E0D-443C-9BB7-D31A5A6FF2CD}" sibTransId="{F2CE95A7-6F7F-4745-A3ED-1475487A178D}"/>
    <dgm:cxn modelId="{81AD6917-921C-4196-BFDE-15A177B8E74D}" type="presOf" srcId="{36563396-3D10-4CC4-8C99-33CD9D23E836}" destId="{E7227B24-2E83-471B-BF9B-194822F30E99}" srcOrd="0" destOrd="0" presId="urn:microsoft.com/office/officeart/2005/8/layout/balance1"/>
    <dgm:cxn modelId="{BC2FDDE1-2EFD-4E97-8F7F-B1BBF04EAC99}" type="presOf" srcId="{8E0B5A14-1EDB-41A0-9907-2A000B9F2F11}" destId="{8F8756AA-DF27-4C96-BA41-EAFE46A2A1DC}" srcOrd="0" destOrd="0" presId="urn:microsoft.com/office/officeart/2005/8/layout/balance1"/>
    <dgm:cxn modelId="{B048F56A-ED54-4DE9-A850-3F583ABD3B3C}" srcId="{36563396-3D10-4CC4-8C99-33CD9D23E836}" destId="{8E0B5A14-1EDB-41A0-9907-2A000B9F2F11}" srcOrd="0" destOrd="0" parTransId="{9EE7682D-5D2F-4622-830E-BCDE07A46835}" sibTransId="{2229F3BE-0240-4184-8487-224183135BC4}"/>
    <dgm:cxn modelId="{C5ED6E50-089A-43A5-B5FE-461A9FE4E816}" srcId="{36563396-3D10-4CC4-8C99-33CD9D23E836}" destId="{8F644B32-B94C-46BE-97E5-9B0E4C697517}" srcOrd="1" destOrd="0" parTransId="{338F2BF7-FD90-4B15-B870-ACF0048E0F17}" sibTransId="{0F3D7CD9-22F5-43B1-8B45-26FC512FE9D7}"/>
    <dgm:cxn modelId="{78B2BB7D-40FD-4FEB-BCE1-7315285B609A}" type="presParOf" srcId="{E7227B24-2E83-471B-BF9B-194822F30E99}" destId="{34EEF161-1C46-4AA2-B983-46A632C83A96}" srcOrd="0" destOrd="0" presId="urn:microsoft.com/office/officeart/2005/8/layout/balance1"/>
    <dgm:cxn modelId="{8BACB85B-7930-4C19-8C0A-FEC269B09F08}" type="presParOf" srcId="{E7227B24-2E83-471B-BF9B-194822F30E99}" destId="{BF800029-0E35-4532-9C0B-78B15E9A9BB8}" srcOrd="1" destOrd="0" presId="urn:microsoft.com/office/officeart/2005/8/layout/balance1"/>
    <dgm:cxn modelId="{2D622DB6-C1B5-4E73-952F-DBC553F33989}" type="presParOf" srcId="{BF800029-0E35-4532-9C0B-78B15E9A9BB8}" destId="{8F8756AA-DF27-4C96-BA41-EAFE46A2A1DC}" srcOrd="0" destOrd="0" presId="urn:microsoft.com/office/officeart/2005/8/layout/balance1"/>
    <dgm:cxn modelId="{EC231631-E9FF-4EA5-8E17-1E2D71078B5A}" type="presParOf" srcId="{BF800029-0E35-4532-9C0B-78B15E9A9BB8}" destId="{1C349BC0-1863-475B-AEC1-57C2263895F5}" srcOrd="1" destOrd="0" presId="urn:microsoft.com/office/officeart/2005/8/layout/balance1"/>
    <dgm:cxn modelId="{0C9DECF2-FB84-4B40-9233-45B061FA8C8E}" type="presParOf" srcId="{E7227B24-2E83-471B-BF9B-194822F30E99}" destId="{4ECD5D98-FF0B-49CF-BD62-E8EC15F57B7C}" srcOrd="2" destOrd="0" presId="urn:microsoft.com/office/officeart/2005/8/layout/balance1"/>
    <dgm:cxn modelId="{CF31B59D-A658-4982-BFE4-4079DD7BC6C6}" type="presParOf" srcId="{4ECD5D98-FF0B-49CF-BD62-E8EC15F57B7C}" destId="{EF2E0B47-78E7-49A2-8E80-54E1B27A3ED0}" srcOrd="0" destOrd="0" presId="urn:microsoft.com/office/officeart/2005/8/layout/balance1"/>
    <dgm:cxn modelId="{A50968DA-2A1B-42D5-93AE-BB3ADDDFD32D}" type="presParOf" srcId="{4ECD5D98-FF0B-49CF-BD62-E8EC15F57B7C}" destId="{31ECF2B4-6DD7-405E-88B2-31761411150B}" srcOrd="1" destOrd="0" presId="urn:microsoft.com/office/officeart/2005/8/layout/balance1"/>
    <dgm:cxn modelId="{3043334C-865F-4052-A32E-5BCD7DBE3DC2}" type="presParOf" srcId="{4ECD5D98-FF0B-49CF-BD62-E8EC15F57B7C}" destId="{56C85D25-834F-4AB0-B262-C0525B37A240}" srcOrd="2" destOrd="0" presId="urn:microsoft.com/office/officeart/2005/8/layout/balance1"/>
    <dgm:cxn modelId="{30519439-0F43-4B34-A9FE-71A92440EE7A}" type="presParOf" srcId="{4ECD5D98-FF0B-49CF-BD62-E8EC15F57B7C}" destId="{E89EDE66-56B9-42EB-8AD5-8C12EDAADD5E}" srcOrd="3" destOrd="0" presId="urn:microsoft.com/office/officeart/2005/8/layout/balance1"/>
    <dgm:cxn modelId="{C499A957-D7E7-4C55-8A6A-817262B10EE3}" type="presParOf" srcId="{4ECD5D98-FF0B-49CF-BD62-E8EC15F57B7C}" destId="{A9F067FE-4C47-4A98-9FC3-2557F6510CE5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563396-3D10-4CC4-8C99-33CD9D23E836}" type="doc">
      <dgm:prSet loTypeId="urn:microsoft.com/office/officeart/2005/8/layout/balance1" loCatId="relationship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8E0B5A14-1EDB-41A0-9907-2A000B9F2F11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dirty="0"/>
        </a:p>
      </dgm:t>
    </dgm:pt>
    <dgm:pt modelId="{9EE7682D-5D2F-4622-830E-BCDE07A46835}" type="parTrans" cxnId="{B048F56A-ED54-4DE9-A850-3F583ABD3B3C}">
      <dgm:prSet/>
      <dgm:spPr/>
      <dgm:t>
        <a:bodyPr/>
        <a:lstStyle/>
        <a:p>
          <a:endParaRPr lang="tr-TR"/>
        </a:p>
      </dgm:t>
    </dgm:pt>
    <dgm:pt modelId="{2229F3BE-0240-4184-8487-224183135BC4}" type="sibTrans" cxnId="{B048F56A-ED54-4DE9-A850-3F583ABD3B3C}">
      <dgm:prSet/>
      <dgm:spPr/>
      <dgm:t>
        <a:bodyPr/>
        <a:lstStyle/>
        <a:p>
          <a:endParaRPr lang="tr-TR"/>
        </a:p>
      </dgm:t>
    </dgm:pt>
    <dgm:pt modelId="{DF43897F-318F-4D13-B58B-76883588E670}">
      <dgm:prSet phldrT="[Metin]" custT="1"/>
      <dgm:spPr/>
      <dgm:t>
        <a:bodyPr/>
        <a:lstStyle/>
        <a:p>
          <a:pPr algn="l">
            <a:lnSpc>
              <a:spcPct val="120000"/>
            </a:lnSpc>
          </a:pP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Seçilen stratejilerden veya  alınan stratejik kararların  taşıdığı, bir başka deyişle bu 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seçimlerden ve kararlardan  kaynaklanan riskler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dir.</a:t>
          </a:r>
          <a:endParaRPr lang="tr-TR" sz="1800" b="1" dirty="0">
            <a:solidFill>
              <a:schemeClr val="tx1"/>
            </a:solidFill>
          </a:endParaRPr>
        </a:p>
      </dgm:t>
    </dgm:pt>
    <dgm:pt modelId="{6E3A0CF1-1E0D-443C-9BB7-D31A5A6FF2CD}" type="parTrans" cxnId="{92F83ACD-8624-4555-B30E-E579ECE95113}">
      <dgm:prSet/>
      <dgm:spPr/>
      <dgm:t>
        <a:bodyPr/>
        <a:lstStyle/>
        <a:p>
          <a:endParaRPr lang="tr-TR"/>
        </a:p>
      </dgm:t>
    </dgm:pt>
    <dgm:pt modelId="{F2CE95A7-6F7F-4745-A3ED-1475487A178D}" type="sibTrans" cxnId="{92F83ACD-8624-4555-B30E-E579ECE95113}">
      <dgm:prSet/>
      <dgm:spPr/>
      <dgm:t>
        <a:bodyPr/>
        <a:lstStyle/>
        <a:p>
          <a:endParaRPr lang="tr-TR"/>
        </a:p>
      </dgm:t>
    </dgm:pt>
    <dgm:pt modelId="{8F644B32-B94C-46BE-97E5-9B0E4C697517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dirty="0"/>
        </a:p>
      </dgm:t>
    </dgm:pt>
    <dgm:pt modelId="{338F2BF7-FD90-4B15-B870-ACF0048E0F17}" type="parTrans" cxnId="{C5ED6E50-089A-43A5-B5FE-461A9FE4E816}">
      <dgm:prSet/>
      <dgm:spPr/>
      <dgm:t>
        <a:bodyPr/>
        <a:lstStyle/>
        <a:p>
          <a:endParaRPr lang="tr-TR"/>
        </a:p>
      </dgm:t>
    </dgm:pt>
    <dgm:pt modelId="{0F3D7CD9-22F5-43B1-8B45-26FC512FE9D7}" type="sibTrans" cxnId="{C5ED6E50-089A-43A5-B5FE-461A9FE4E816}">
      <dgm:prSet/>
      <dgm:spPr/>
      <dgm:t>
        <a:bodyPr/>
        <a:lstStyle/>
        <a:p>
          <a:endParaRPr lang="tr-TR"/>
        </a:p>
      </dgm:t>
    </dgm:pt>
    <dgm:pt modelId="{80FBB989-86A1-4B0D-8164-123A41495CC6}">
      <dgm:prSet phldrT="[Metin]" custT="1"/>
      <dgm:spPr/>
      <dgm:t>
        <a:bodyPr/>
        <a:lstStyle/>
        <a:p>
          <a:pPr algn="l">
            <a:lnSpc>
              <a:spcPct val="120000"/>
            </a:lnSpc>
            <a:spcAft>
              <a:spcPts val="0"/>
            </a:spcAft>
          </a:pP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Sonuçları Genellikle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İtibar Kaybı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olabileceği gibi  bazı durumlarda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Can Güvenliği 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Yasal sonuçları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  olabilmektedir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tr-TR" sz="1800" dirty="0">
            <a:solidFill>
              <a:schemeClr val="tx1"/>
            </a:solidFill>
          </a:endParaRPr>
        </a:p>
      </dgm:t>
    </dgm:pt>
    <dgm:pt modelId="{D129A161-9759-4A8A-8CCF-126D8E82841D}" type="parTrans" cxnId="{22DC7953-0D5A-4E50-8C17-785ECC773BA2}">
      <dgm:prSet/>
      <dgm:spPr/>
      <dgm:t>
        <a:bodyPr/>
        <a:lstStyle/>
        <a:p>
          <a:endParaRPr lang="tr-TR"/>
        </a:p>
      </dgm:t>
    </dgm:pt>
    <dgm:pt modelId="{61BECC48-C3F0-4C36-AADB-F82FD77A53B6}" type="sibTrans" cxnId="{22DC7953-0D5A-4E50-8C17-785ECC773BA2}">
      <dgm:prSet/>
      <dgm:spPr/>
      <dgm:t>
        <a:bodyPr/>
        <a:lstStyle/>
        <a:p>
          <a:endParaRPr lang="tr-TR"/>
        </a:p>
      </dgm:t>
    </dgm:pt>
    <dgm:pt modelId="{E7227B24-2E83-471B-BF9B-194822F30E99}" type="pres">
      <dgm:prSet presAssocID="{36563396-3D10-4CC4-8C99-33CD9D23E83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4EEF161-1C46-4AA2-B983-46A632C83A96}" type="pres">
      <dgm:prSet presAssocID="{36563396-3D10-4CC4-8C99-33CD9D23E836}" presName="dummyMaxCanvas" presStyleCnt="0"/>
      <dgm:spPr/>
    </dgm:pt>
    <dgm:pt modelId="{BF800029-0E35-4532-9C0B-78B15E9A9BB8}" type="pres">
      <dgm:prSet presAssocID="{36563396-3D10-4CC4-8C99-33CD9D23E836}" presName="parentComposite" presStyleCnt="0"/>
      <dgm:spPr/>
    </dgm:pt>
    <dgm:pt modelId="{8F8756AA-DF27-4C96-BA41-EAFE46A2A1DC}" type="pres">
      <dgm:prSet presAssocID="{36563396-3D10-4CC4-8C99-33CD9D23E836}" presName="parent1" presStyleLbl="alignAccFollowNode1" presStyleIdx="0" presStyleCnt="4" custScaleX="235207" custScaleY="90911" custLinFactNeighborX="-44833" custLinFactNeighborY="-2625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1C349BC0-1863-475B-AEC1-57C2263895F5}" type="pres">
      <dgm:prSet presAssocID="{36563396-3D10-4CC4-8C99-33CD9D23E836}" presName="parent2" presStyleLbl="alignAccFollowNode1" presStyleIdx="1" presStyleCnt="4" custScaleX="228327" custScaleY="90911" custLinFactNeighborX="64158" custLinFactNeighborY="-1312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4ECD5D98-FF0B-49CF-BD62-E8EC15F57B7C}" type="pres">
      <dgm:prSet presAssocID="{36563396-3D10-4CC4-8C99-33CD9D23E836}" presName="childrenComposite" presStyleCnt="0"/>
      <dgm:spPr/>
    </dgm:pt>
    <dgm:pt modelId="{EF2E0B47-78E7-49A2-8E80-54E1B27A3ED0}" type="pres">
      <dgm:prSet presAssocID="{36563396-3D10-4CC4-8C99-33CD9D23E836}" presName="dummyMaxCanvas_ChildArea" presStyleCnt="0"/>
      <dgm:spPr/>
    </dgm:pt>
    <dgm:pt modelId="{31ECF2B4-6DD7-405E-88B2-31761411150B}" type="pres">
      <dgm:prSet presAssocID="{36563396-3D10-4CC4-8C99-33CD9D23E836}" presName="fulcrum" presStyleLbl="alignAccFollowNode1" presStyleIdx="2" presStyleCnt="4"/>
      <dgm:spPr/>
    </dgm:pt>
    <dgm:pt modelId="{56C85D25-834F-4AB0-B262-C0525B37A240}" type="pres">
      <dgm:prSet presAssocID="{36563396-3D10-4CC4-8C99-33CD9D23E836}" presName="balance_11" presStyleLbl="alignAccFollowNode1" presStyleIdx="3" presStyleCnt="4" custAng="21288644">
        <dgm:presLayoutVars>
          <dgm:bulletEnabled val="1"/>
        </dgm:presLayoutVars>
      </dgm:prSet>
      <dgm:spPr/>
    </dgm:pt>
    <dgm:pt modelId="{E89EDE66-56B9-42EB-8AD5-8C12EDAADD5E}" type="pres">
      <dgm:prSet presAssocID="{36563396-3D10-4CC4-8C99-33CD9D23E836}" presName="left_11_1" presStyleLbl="node1" presStyleIdx="0" presStyleCnt="2" custScaleX="239396" custLinFactNeighborX="-53837" custLinFactNeighborY="25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F067FE-4C47-4A98-9FC3-2557F6510CE5}" type="pres">
      <dgm:prSet presAssocID="{36563396-3D10-4CC4-8C99-33CD9D23E836}" presName="right_11_1" presStyleLbl="node1" presStyleIdx="1" presStyleCnt="2" custScaleX="218576" custLinFactNeighborX="59838" custLinFactNeighborY="-72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A88CFC-3767-4F9D-AFB0-8DDF532AC342}" type="presOf" srcId="{8E0B5A14-1EDB-41A0-9907-2A000B9F2F11}" destId="{8F8756AA-DF27-4C96-BA41-EAFE46A2A1DC}" srcOrd="0" destOrd="0" presId="urn:microsoft.com/office/officeart/2005/8/layout/balance1"/>
    <dgm:cxn modelId="{B048F56A-ED54-4DE9-A850-3F583ABD3B3C}" srcId="{36563396-3D10-4CC4-8C99-33CD9D23E836}" destId="{8E0B5A14-1EDB-41A0-9907-2A000B9F2F11}" srcOrd="0" destOrd="0" parTransId="{9EE7682D-5D2F-4622-830E-BCDE07A46835}" sibTransId="{2229F3BE-0240-4184-8487-224183135BC4}"/>
    <dgm:cxn modelId="{C5ED6E50-089A-43A5-B5FE-461A9FE4E816}" srcId="{36563396-3D10-4CC4-8C99-33CD9D23E836}" destId="{8F644B32-B94C-46BE-97E5-9B0E4C697517}" srcOrd="1" destOrd="0" parTransId="{338F2BF7-FD90-4B15-B870-ACF0048E0F17}" sibTransId="{0F3D7CD9-22F5-43B1-8B45-26FC512FE9D7}"/>
    <dgm:cxn modelId="{22CB56F8-DBF1-4588-BEE2-FEE3D3D2A2E9}" type="presOf" srcId="{80FBB989-86A1-4B0D-8164-123A41495CC6}" destId="{A9F067FE-4C47-4A98-9FC3-2557F6510CE5}" srcOrd="0" destOrd="0" presId="urn:microsoft.com/office/officeart/2005/8/layout/balance1"/>
    <dgm:cxn modelId="{878C3A06-6A48-4BC1-AE14-FEDC0F76EDDF}" type="presOf" srcId="{8F644B32-B94C-46BE-97E5-9B0E4C697517}" destId="{1C349BC0-1863-475B-AEC1-57C2263895F5}" srcOrd="0" destOrd="0" presId="urn:microsoft.com/office/officeart/2005/8/layout/balance1"/>
    <dgm:cxn modelId="{22DC7953-0D5A-4E50-8C17-785ECC773BA2}" srcId="{8F644B32-B94C-46BE-97E5-9B0E4C697517}" destId="{80FBB989-86A1-4B0D-8164-123A41495CC6}" srcOrd="0" destOrd="0" parTransId="{D129A161-9759-4A8A-8CCF-126D8E82841D}" sibTransId="{61BECC48-C3F0-4C36-AADB-F82FD77A53B6}"/>
    <dgm:cxn modelId="{B524BB75-125B-4062-9D36-71939137F280}" type="presOf" srcId="{36563396-3D10-4CC4-8C99-33CD9D23E836}" destId="{E7227B24-2E83-471B-BF9B-194822F30E99}" srcOrd="0" destOrd="0" presId="urn:microsoft.com/office/officeart/2005/8/layout/balance1"/>
    <dgm:cxn modelId="{43E60258-9513-4A40-9AEE-A7E9476746E7}" type="presOf" srcId="{DF43897F-318F-4D13-B58B-76883588E670}" destId="{E89EDE66-56B9-42EB-8AD5-8C12EDAADD5E}" srcOrd="0" destOrd="0" presId="urn:microsoft.com/office/officeart/2005/8/layout/balance1"/>
    <dgm:cxn modelId="{92F83ACD-8624-4555-B30E-E579ECE95113}" srcId="{8E0B5A14-1EDB-41A0-9907-2A000B9F2F11}" destId="{DF43897F-318F-4D13-B58B-76883588E670}" srcOrd="0" destOrd="0" parTransId="{6E3A0CF1-1E0D-443C-9BB7-D31A5A6FF2CD}" sibTransId="{F2CE95A7-6F7F-4745-A3ED-1475487A178D}"/>
    <dgm:cxn modelId="{DB6AEDB8-F57B-4BB8-8001-C75E3BFD157C}" type="presParOf" srcId="{E7227B24-2E83-471B-BF9B-194822F30E99}" destId="{34EEF161-1C46-4AA2-B983-46A632C83A96}" srcOrd="0" destOrd="0" presId="urn:microsoft.com/office/officeart/2005/8/layout/balance1"/>
    <dgm:cxn modelId="{AB501E20-7908-4B65-B69D-6C89806E49EE}" type="presParOf" srcId="{E7227B24-2E83-471B-BF9B-194822F30E99}" destId="{BF800029-0E35-4532-9C0B-78B15E9A9BB8}" srcOrd="1" destOrd="0" presId="urn:microsoft.com/office/officeart/2005/8/layout/balance1"/>
    <dgm:cxn modelId="{AF47A7FA-2F53-4827-B443-36CEAC2DED44}" type="presParOf" srcId="{BF800029-0E35-4532-9C0B-78B15E9A9BB8}" destId="{8F8756AA-DF27-4C96-BA41-EAFE46A2A1DC}" srcOrd="0" destOrd="0" presId="urn:microsoft.com/office/officeart/2005/8/layout/balance1"/>
    <dgm:cxn modelId="{4E7CEDE0-BD73-4777-BEBE-AD55BE256278}" type="presParOf" srcId="{BF800029-0E35-4532-9C0B-78B15E9A9BB8}" destId="{1C349BC0-1863-475B-AEC1-57C2263895F5}" srcOrd="1" destOrd="0" presId="urn:microsoft.com/office/officeart/2005/8/layout/balance1"/>
    <dgm:cxn modelId="{D74F6DA7-5518-44A8-9397-3990F91EC5CD}" type="presParOf" srcId="{E7227B24-2E83-471B-BF9B-194822F30E99}" destId="{4ECD5D98-FF0B-49CF-BD62-E8EC15F57B7C}" srcOrd="2" destOrd="0" presId="urn:microsoft.com/office/officeart/2005/8/layout/balance1"/>
    <dgm:cxn modelId="{1F10691A-60A6-4E24-8983-2E1D55FACA20}" type="presParOf" srcId="{4ECD5D98-FF0B-49CF-BD62-E8EC15F57B7C}" destId="{EF2E0B47-78E7-49A2-8E80-54E1B27A3ED0}" srcOrd="0" destOrd="0" presId="urn:microsoft.com/office/officeart/2005/8/layout/balance1"/>
    <dgm:cxn modelId="{9E09B4F4-0FBA-40B7-AD9E-A2FA8D7BD5A5}" type="presParOf" srcId="{4ECD5D98-FF0B-49CF-BD62-E8EC15F57B7C}" destId="{31ECF2B4-6DD7-405E-88B2-31761411150B}" srcOrd="1" destOrd="0" presId="urn:microsoft.com/office/officeart/2005/8/layout/balance1"/>
    <dgm:cxn modelId="{14031837-1E3C-4BE2-9F45-E4FE6200A4C5}" type="presParOf" srcId="{4ECD5D98-FF0B-49CF-BD62-E8EC15F57B7C}" destId="{56C85D25-834F-4AB0-B262-C0525B37A240}" srcOrd="2" destOrd="0" presId="urn:microsoft.com/office/officeart/2005/8/layout/balance1"/>
    <dgm:cxn modelId="{78A6BE22-80F9-4F43-8865-8DBC720A150E}" type="presParOf" srcId="{4ECD5D98-FF0B-49CF-BD62-E8EC15F57B7C}" destId="{E89EDE66-56B9-42EB-8AD5-8C12EDAADD5E}" srcOrd="3" destOrd="0" presId="urn:microsoft.com/office/officeart/2005/8/layout/balance1"/>
    <dgm:cxn modelId="{31CEAED8-3E6F-4A5E-98C2-8E2342BFAE48}" type="presParOf" srcId="{4ECD5D98-FF0B-49CF-BD62-E8EC15F57B7C}" destId="{A9F067FE-4C47-4A98-9FC3-2557F6510CE5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563396-3D10-4CC4-8C99-33CD9D23E836}" type="doc">
      <dgm:prSet loTypeId="urn:microsoft.com/office/officeart/2005/8/layout/balance1" loCatId="relationship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8E0B5A14-1EDB-41A0-9907-2A000B9F2F11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dirty="0"/>
        </a:p>
      </dgm:t>
    </dgm:pt>
    <dgm:pt modelId="{9EE7682D-5D2F-4622-830E-BCDE07A46835}" type="parTrans" cxnId="{B048F56A-ED54-4DE9-A850-3F583ABD3B3C}">
      <dgm:prSet/>
      <dgm:spPr/>
      <dgm:t>
        <a:bodyPr/>
        <a:lstStyle/>
        <a:p>
          <a:endParaRPr lang="tr-TR"/>
        </a:p>
      </dgm:t>
    </dgm:pt>
    <dgm:pt modelId="{2229F3BE-0240-4184-8487-224183135BC4}" type="sibTrans" cxnId="{B048F56A-ED54-4DE9-A850-3F583ABD3B3C}">
      <dgm:prSet/>
      <dgm:spPr/>
      <dgm:t>
        <a:bodyPr/>
        <a:lstStyle/>
        <a:p>
          <a:endParaRPr lang="tr-TR"/>
        </a:p>
      </dgm:t>
    </dgm:pt>
    <dgm:pt modelId="{DF43897F-318F-4D13-B58B-76883588E670}">
      <dgm:prSet phldrT="[Metin]" custT="1"/>
      <dgm:spPr/>
      <dgm:t>
        <a:bodyPr/>
        <a:lstStyle/>
        <a:p>
          <a:pPr algn="l">
            <a:lnSpc>
              <a:spcPct val="120000"/>
            </a:lnSpc>
          </a:pP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Kurumun tabi olduğu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genel ve özel  yasal, düzenlemeler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veya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iç  mevzuatının yeterli olamaması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ndan  veya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bunlara uyum konusunda  başarısızlıklar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 kaynaklanan  risklerdir.</a:t>
          </a:r>
          <a:endParaRPr lang="tr-TR" sz="1800" b="1" dirty="0">
            <a:solidFill>
              <a:schemeClr val="tx1"/>
            </a:solidFill>
          </a:endParaRPr>
        </a:p>
      </dgm:t>
    </dgm:pt>
    <dgm:pt modelId="{6E3A0CF1-1E0D-443C-9BB7-D31A5A6FF2CD}" type="parTrans" cxnId="{92F83ACD-8624-4555-B30E-E579ECE95113}">
      <dgm:prSet/>
      <dgm:spPr/>
      <dgm:t>
        <a:bodyPr/>
        <a:lstStyle/>
        <a:p>
          <a:endParaRPr lang="tr-TR"/>
        </a:p>
      </dgm:t>
    </dgm:pt>
    <dgm:pt modelId="{F2CE95A7-6F7F-4745-A3ED-1475487A178D}" type="sibTrans" cxnId="{92F83ACD-8624-4555-B30E-E579ECE95113}">
      <dgm:prSet/>
      <dgm:spPr/>
      <dgm:t>
        <a:bodyPr/>
        <a:lstStyle/>
        <a:p>
          <a:endParaRPr lang="tr-TR"/>
        </a:p>
      </dgm:t>
    </dgm:pt>
    <dgm:pt modelId="{8F644B32-B94C-46BE-97E5-9B0E4C697517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dirty="0"/>
        </a:p>
      </dgm:t>
    </dgm:pt>
    <dgm:pt modelId="{338F2BF7-FD90-4B15-B870-ACF0048E0F17}" type="parTrans" cxnId="{C5ED6E50-089A-43A5-B5FE-461A9FE4E816}">
      <dgm:prSet/>
      <dgm:spPr/>
      <dgm:t>
        <a:bodyPr/>
        <a:lstStyle/>
        <a:p>
          <a:endParaRPr lang="tr-TR"/>
        </a:p>
      </dgm:t>
    </dgm:pt>
    <dgm:pt modelId="{0F3D7CD9-22F5-43B1-8B45-26FC512FE9D7}" type="sibTrans" cxnId="{C5ED6E50-089A-43A5-B5FE-461A9FE4E816}">
      <dgm:prSet/>
      <dgm:spPr/>
      <dgm:t>
        <a:bodyPr/>
        <a:lstStyle/>
        <a:p>
          <a:endParaRPr lang="tr-TR"/>
        </a:p>
      </dgm:t>
    </dgm:pt>
    <dgm:pt modelId="{80FBB989-86A1-4B0D-8164-123A41495CC6}">
      <dgm:prSet phldrT="[Metin]" custT="1"/>
      <dgm:spPr/>
      <dgm:t>
        <a:bodyPr/>
        <a:lstStyle/>
        <a:p>
          <a:pPr algn="l">
            <a:lnSpc>
              <a:spcPct val="120000"/>
            </a:lnSpc>
            <a:spcAft>
              <a:spcPts val="0"/>
            </a:spcAft>
          </a:pP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Sonuçları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Yasal yaptırım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veya 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cezalara maruz kalma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olarak ortaya  çıkar.</a:t>
          </a:r>
          <a:endParaRPr lang="tr-TR" sz="1800" dirty="0">
            <a:solidFill>
              <a:schemeClr val="tx1"/>
            </a:solidFill>
          </a:endParaRPr>
        </a:p>
      </dgm:t>
    </dgm:pt>
    <dgm:pt modelId="{D129A161-9759-4A8A-8CCF-126D8E82841D}" type="parTrans" cxnId="{22DC7953-0D5A-4E50-8C17-785ECC773BA2}">
      <dgm:prSet/>
      <dgm:spPr/>
      <dgm:t>
        <a:bodyPr/>
        <a:lstStyle/>
        <a:p>
          <a:endParaRPr lang="tr-TR"/>
        </a:p>
      </dgm:t>
    </dgm:pt>
    <dgm:pt modelId="{61BECC48-C3F0-4C36-AADB-F82FD77A53B6}" type="sibTrans" cxnId="{22DC7953-0D5A-4E50-8C17-785ECC773BA2}">
      <dgm:prSet/>
      <dgm:spPr/>
      <dgm:t>
        <a:bodyPr/>
        <a:lstStyle/>
        <a:p>
          <a:endParaRPr lang="tr-TR"/>
        </a:p>
      </dgm:t>
    </dgm:pt>
    <dgm:pt modelId="{E7227B24-2E83-471B-BF9B-194822F30E99}" type="pres">
      <dgm:prSet presAssocID="{36563396-3D10-4CC4-8C99-33CD9D23E83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4EEF161-1C46-4AA2-B983-46A632C83A96}" type="pres">
      <dgm:prSet presAssocID="{36563396-3D10-4CC4-8C99-33CD9D23E836}" presName="dummyMaxCanvas" presStyleCnt="0"/>
      <dgm:spPr/>
    </dgm:pt>
    <dgm:pt modelId="{BF800029-0E35-4532-9C0B-78B15E9A9BB8}" type="pres">
      <dgm:prSet presAssocID="{36563396-3D10-4CC4-8C99-33CD9D23E836}" presName="parentComposite" presStyleCnt="0"/>
      <dgm:spPr/>
    </dgm:pt>
    <dgm:pt modelId="{8F8756AA-DF27-4C96-BA41-EAFE46A2A1DC}" type="pres">
      <dgm:prSet presAssocID="{36563396-3D10-4CC4-8C99-33CD9D23E836}" presName="parent1" presStyleLbl="alignAccFollowNode1" presStyleIdx="0" presStyleCnt="4" custScaleX="235207" custScaleY="90911" custLinFactNeighborX="-44833" custLinFactNeighborY="-2625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1C349BC0-1863-475B-AEC1-57C2263895F5}" type="pres">
      <dgm:prSet presAssocID="{36563396-3D10-4CC4-8C99-33CD9D23E836}" presName="parent2" presStyleLbl="alignAccFollowNode1" presStyleIdx="1" presStyleCnt="4" custScaleX="228327" custScaleY="90911" custLinFactNeighborX="64158" custLinFactNeighborY="-1312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4ECD5D98-FF0B-49CF-BD62-E8EC15F57B7C}" type="pres">
      <dgm:prSet presAssocID="{36563396-3D10-4CC4-8C99-33CD9D23E836}" presName="childrenComposite" presStyleCnt="0"/>
      <dgm:spPr/>
    </dgm:pt>
    <dgm:pt modelId="{EF2E0B47-78E7-49A2-8E80-54E1B27A3ED0}" type="pres">
      <dgm:prSet presAssocID="{36563396-3D10-4CC4-8C99-33CD9D23E836}" presName="dummyMaxCanvas_ChildArea" presStyleCnt="0"/>
      <dgm:spPr/>
    </dgm:pt>
    <dgm:pt modelId="{31ECF2B4-6DD7-405E-88B2-31761411150B}" type="pres">
      <dgm:prSet presAssocID="{36563396-3D10-4CC4-8C99-33CD9D23E836}" presName="fulcrum" presStyleLbl="alignAccFollowNode1" presStyleIdx="2" presStyleCnt="4"/>
      <dgm:spPr/>
    </dgm:pt>
    <dgm:pt modelId="{56C85D25-834F-4AB0-B262-C0525B37A240}" type="pres">
      <dgm:prSet presAssocID="{36563396-3D10-4CC4-8C99-33CD9D23E836}" presName="balance_11" presStyleLbl="alignAccFollowNode1" presStyleIdx="3" presStyleCnt="4" custAng="21288644">
        <dgm:presLayoutVars>
          <dgm:bulletEnabled val="1"/>
        </dgm:presLayoutVars>
      </dgm:prSet>
      <dgm:spPr/>
    </dgm:pt>
    <dgm:pt modelId="{E89EDE66-56B9-42EB-8AD5-8C12EDAADD5E}" type="pres">
      <dgm:prSet presAssocID="{36563396-3D10-4CC4-8C99-33CD9D23E836}" presName="left_11_1" presStyleLbl="node1" presStyleIdx="0" presStyleCnt="2" custScaleX="239396" custLinFactNeighborX="-53837" custLinFactNeighborY="25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F067FE-4C47-4A98-9FC3-2557F6510CE5}" type="pres">
      <dgm:prSet presAssocID="{36563396-3D10-4CC4-8C99-33CD9D23E836}" presName="right_11_1" presStyleLbl="node1" presStyleIdx="1" presStyleCnt="2" custScaleX="218576" custLinFactNeighborX="59838" custLinFactNeighborY="-72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2DC7953-0D5A-4E50-8C17-785ECC773BA2}" srcId="{8F644B32-B94C-46BE-97E5-9B0E4C697517}" destId="{80FBB989-86A1-4B0D-8164-123A41495CC6}" srcOrd="0" destOrd="0" parTransId="{D129A161-9759-4A8A-8CCF-126D8E82841D}" sibTransId="{61BECC48-C3F0-4C36-AADB-F82FD77A53B6}"/>
    <dgm:cxn modelId="{61CD0DC5-4526-4B97-84ED-8B10190D3928}" type="presOf" srcId="{8F644B32-B94C-46BE-97E5-9B0E4C697517}" destId="{1C349BC0-1863-475B-AEC1-57C2263895F5}" srcOrd="0" destOrd="0" presId="urn:microsoft.com/office/officeart/2005/8/layout/balance1"/>
    <dgm:cxn modelId="{0AACE398-0996-4596-9365-42779A678B40}" type="presOf" srcId="{8E0B5A14-1EDB-41A0-9907-2A000B9F2F11}" destId="{8F8756AA-DF27-4C96-BA41-EAFE46A2A1DC}" srcOrd="0" destOrd="0" presId="urn:microsoft.com/office/officeart/2005/8/layout/balance1"/>
    <dgm:cxn modelId="{51557560-D5F2-4E01-8F56-3C9627E55C3D}" type="presOf" srcId="{DF43897F-318F-4D13-B58B-76883588E670}" destId="{E89EDE66-56B9-42EB-8AD5-8C12EDAADD5E}" srcOrd="0" destOrd="0" presId="urn:microsoft.com/office/officeart/2005/8/layout/balance1"/>
    <dgm:cxn modelId="{6B7C1971-FA8D-4581-8615-54D62D690533}" type="presOf" srcId="{80FBB989-86A1-4B0D-8164-123A41495CC6}" destId="{A9F067FE-4C47-4A98-9FC3-2557F6510CE5}" srcOrd="0" destOrd="0" presId="urn:microsoft.com/office/officeart/2005/8/layout/balance1"/>
    <dgm:cxn modelId="{92F83ACD-8624-4555-B30E-E579ECE95113}" srcId="{8E0B5A14-1EDB-41A0-9907-2A000B9F2F11}" destId="{DF43897F-318F-4D13-B58B-76883588E670}" srcOrd="0" destOrd="0" parTransId="{6E3A0CF1-1E0D-443C-9BB7-D31A5A6FF2CD}" sibTransId="{F2CE95A7-6F7F-4745-A3ED-1475487A178D}"/>
    <dgm:cxn modelId="{B048F56A-ED54-4DE9-A850-3F583ABD3B3C}" srcId="{36563396-3D10-4CC4-8C99-33CD9D23E836}" destId="{8E0B5A14-1EDB-41A0-9907-2A000B9F2F11}" srcOrd="0" destOrd="0" parTransId="{9EE7682D-5D2F-4622-830E-BCDE07A46835}" sibTransId="{2229F3BE-0240-4184-8487-224183135BC4}"/>
    <dgm:cxn modelId="{D930B70C-5337-47D8-BADB-72DA5F82940B}" type="presOf" srcId="{36563396-3D10-4CC4-8C99-33CD9D23E836}" destId="{E7227B24-2E83-471B-BF9B-194822F30E99}" srcOrd="0" destOrd="0" presId="urn:microsoft.com/office/officeart/2005/8/layout/balance1"/>
    <dgm:cxn modelId="{C5ED6E50-089A-43A5-B5FE-461A9FE4E816}" srcId="{36563396-3D10-4CC4-8C99-33CD9D23E836}" destId="{8F644B32-B94C-46BE-97E5-9B0E4C697517}" srcOrd="1" destOrd="0" parTransId="{338F2BF7-FD90-4B15-B870-ACF0048E0F17}" sibTransId="{0F3D7CD9-22F5-43B1-8B45-26FC512FE9D7}"/>
    <dgm:cxn modelId="{E9908185-2201-4B0F-96EC-8556853072B6}" type="presParOf" srcId="{E7227B24-2E83-471B-BF9B-194822F30E99}" destId="{34EEF161-1C46-4AA2-B983-46A632C83A96}" srcOrd="0" destOrd="0" presId="urn:microsoft.com/office/officeart/2005/8/layout/balance1"/>
    <dgm:cxn modelId="{351984F3-0516-48E1-83CE-841A10CF528C}" type="presParOf" srcId="{E7227B24-2E83-471B-BF9B-194822F30E99}" destId="{BF800029-0E35-4532-9C0B-78B15E9A9BB8}" srcOrd="1" destOrd="0" presId="urn:microsoft.com/office/officeart/2005/8/layout/balance1"/>
    <dgm:cxn modelId="{7E4EFFF6-3E18-42C9-9333-C588C6D54F81}" type="presParOf" srcId="{BF800029-0E35-4532-9C0B-78B15E9A9BB8}" destId="{8F8756AA-DF27-4C96-BA41-EAFE46A2A1DC}" srcOrd="0" destOrd="0" presId="urn:microsoft.com/office/officeart/2005/8/layout/balance1"/>
    <dgm:cxn modelId="{67AF43E0-CAA1-4F72-AD55-66C57005637B}" type="presParOf" srcId="{BF800029-0E35-4532-9C0B-78B15E9A9BB8}" destId="{1C349BC0-1863-475B-AEC1-57C2263895F5}" srcOrd="1" destOrd="0" presId="urn:microsoft.com/office/officeart/2005/8/layout/balance1"/>
    <dgm:cxn modelId="{CDD93B1F-D1B5-4B91-B786-53CCF841667B}" type="presParOf" srcId="{E7227B24-2E83-471B-BF9B-194822F30E99}" destId="{4ECD5D98-FF0B-49CF-BD62-E8EC15F57B7C}" srcOrd="2" destOrd="0" presId="urn:microsoft.com/office/officeart/2005/8/layout/balance1"/>
    <dgm:cxn modelId="{5293ACB9-DE51-4EB0-94A3-02AE3AE272B6}" type="presParOf" srcId="{4ECD5D98-FF0B-49CF-BD62-E8EC15F57B7C}" destId="{EF2E0B47-78E7-49A2-8E80-54E1B27A3ED0}" srcOrd="0" destOrd="0" presId="urn:microsoft.com/office/officeart/2005/8/layout/balance1"/>
    <dgm:cxn modelId="{33F7DBAF-CF9C-4975-9300-5EFBC878A793}" type="presParOf" srcId="{4ECD5D98-FF0B-49CF-BD62-E8EC15F57B7C}" destId="{31ECF2B4-6DD7-405E-88B2-31761411150B}" srcOrd="1" destOrd="0" presId="urn:microsoft.com/office/officeart/2005/8/layout/balance1"/>
    <dgm:cxn modelId="{F2536029-9DF6-4C2C-ADEE-4987F9E0FEE6}" type="presParOf" srcId="{4ECD5D98-FF0B-49CF-BD62-E8EC15F57B7C}" destId="{56C85D25-834F-4AB0-B262-C0525B37A240}" srcOrd="2" destOrd="0" presId="urn:microsoft.com/office/officeart/2005/8/layout/balance1"/>
    <dgm:cxn modelId="{396371D6-24AA-408A-B2D5-49C875B8A2A3}" type="presParOf" srcId="{4ECD5D98-FF0B-49CF-BD62-E8EC15F57B7C}" destId="{E89EDE66-56B9-42EB-8AD5-8C12EDAADD5E}" srcOrd="3" destOrd="0" presId="urn:microsoft.com/office/officeart/2005/8/layout/balance1"/>
    <dgm:cxn modelId="{3FA366CB-CC1C-4C54-934F-1422419A1C2F}" type="presParOf" srcId="{4ECD5D98-FF0B-49CF-BD62-E8EC15F57B7C}" destId="{A9F067FE-4C47-4A98-9FC3-2557F6510CE5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563396-3D10-4CC4-8C99-33CD9D23E836}" type="doc">
      <dgm:prSet loTypeId="urn:microsoft.com/office/officeart/2005/8/layout/balance1" loCatId="relationship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8E0B5A14-1EDB-41A0-9907-2A000B9F2F11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dirty="0"/>
        </a:p>
      </dgm:t>
    </dgm:pt>
    <dgm:pt modelId="{9EE7682D-5D2F-4622-830E-BCDE07A46835}" type="parTrans" cxnId="{B048F56A-ED54-4DE9-A850-3F583ABD3B3C}">
      <dgm:prSet/>
      <dgm:spPr/>
      <dgm:t>
        <a:bodyPr/>
        <a:lstStyle/>
        <a:p>
          <a:endParaRPr lang="tr-TR"/>
        </a:p>
      </dgm:t>
    </dgm:pt>
    <dgm:pt modelId="{2229F3BE-0240-4184-8487-224183135BC4}" type="sibTrans" cxnId="{B048F56A-ED54-4DE9-A850-3F583ABD3B3C}">
      <dgm:prSet/>
      <dgm:spPr/>
      <dgm:t>
        <a:bodyPr/>
        <a:lstStyle/>
        <a:p>
          <a:endParaRPr lang="tr-TR"/>
        </a:p>
      </dgm:t>
    </dgm:pt>
    <dgm:pt modelId="{DF43897F-318F-4D13-B58B-76883588E670}">
      <dgm:prSet phldrT="[Metin]" custT="1"/>
      <dgm:spPr/>
      <dgm:t>
        <a:bodyPr/>
        <a:lstStyle/>
        <a:p>
          <a:pPr algn="l">
            <a:lnSpc>
              <a:spcPct val="120000"/>
            </a:lnSpc>
          </a:pP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Yürütülen faaliyetlerin, 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operasyonların, süreçlerin  yanlış yürütülmesi, yönetilmesi  veya bunların sonuçlara  ulaşamamasından 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kaynaklanan risklerdir</a:t>
          </a:r>
          <a:endParaRPr lang="tr-TR" sz="1800" b="1" dirty="0">
            <a:solidFill>
              <a:schemeClr val="tx1"/>
            </a:solidFill>
          </a:endParaRPr>
        </a:p>
      </dgm:t>
    </dgm:pt>
    <dgm:pt modelId="{6E3A0CF1-1E0D-443C-9BB7-D31A5A6FF2CD}" type="parTrans" cxnId="{92F83ACD-8624-4555-B30E-E579ECE95113}">
      <dgm:prSet/>
      <dgm:spPr/>
      <dgm:t>
        <a:bodyPr/>
        <a:lstStyle/>
        <a:p>
          <a:endParaRPr lang="tr-TR"/>
        </a:p>
      </dgm:t>
    </dgm:pt>
    <dgm:pt modelId="{F2CE95A7-6F7F-4745-A3ED-1475487A178D}" type="sibTrans" cxnId="{92F83ACD-8624-4555-B30E-E579ECE95113}">
      <dgm:prSet/>
      <dgm:spPr/>
      <dgm:t>
        <a:bodyPr/>
        <a:lstStyle/>
        <a:p>
          <a:endParaRPr lang="tr-TR"/>
        </a:p>
      </dgm:t>
    </dgm:pt>
    <dgm:pt modelId="{8F644B32-B94C-46BE-97E5-9B0E4C697517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dirty="0"/>
        </a:p>
      </dgm:t>
    </dgm:pt>
    <dgm:pt modelId="{338F2BF7-FD90-4B15-B870-ACF0048E0F17}" type="parTrans" cxnId="{C5ED6E50-089A-43A5-B5FE-461A9FE4E816}">
      <dgm:prSet/>
      <dgm:spPr/>
      <dgm:t>
        <a:bodyPr/>
        <a:lstStyle/>
        <a:p>
          <a:endParaRPr lang="tr-TR"/>
        </a:p>
      </dgm:t>
    </dgm:pt>
    <dgm:pt modelId="{0F3D7CD9-22F5-43B1-8B45-26FC512FE9D7}" type="sibTrans" cxnId="{C5ED6E50-089A-43A5-B5FE-461A9FE4E816}">
      <dgm:prSet/>
      <dgm:spPr/>
      <dgm:t>
        <a:bodyPr/>
        <a:lstStyle/>
        <a:p>
          <a:endParaRPr lang="tr-TR"/>
        </a:p>
      </dgm:t>
    </dgm:pt>
    <dgm:pt modelId="{80FBB989-86A1-4B0D-8164-123A41495CC6}">
      <dgm:prSet phldrT="[Metin]" custT="1"/>
      <dgm:spPr/>
      <dgm:t>
        <a:bodyPr/>
        <a:lstStyle/>
        <a:p>
          <a:pPr algn="l">
            <a:lnSpc>
              <a:spcPct val="120000"/>
            </a:lnSpc>
            <a:spcAft>
              <a:spcPts val="0"/>
            </a:spcAft>
          </a:pP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Sonuçları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Finansal, İtibar Kaybı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Can Güvenliği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Yasal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olabilir.</a:t>
          </a:r>
          <a:endParaRPr lang="tr-TR" sz="1800" dirty="0">
            <a:solidFill>
              <a:schemeClr val="tx1"/>
            </a:solidFill>
          </a:endParaRPr>
        </a:p>
      </dgm:t>
    </dgm:pt>
    <dgm:pt modelId="{D129A161-9759-4A8A-8CCF-126D8E82841D}" type="parTrans" cxnId="{22DC7953-0D5A-4E50-8C17-785ECC773BA2}">
      <dgm:prSet/>
      <dgm:spPr/>
      <dgm:t>
        <a:bodyPr/>
        <a:lstStyle/>
        <a:p>
          <a:endParaRPr lang="tr-TR"/>
        </a:p>
      </dgm:t>
    </dgm:pt>
    <dgm:pt modelId="{61BECC48-C3F0-4C36-AADB-F82FD77A53B6}" type="sibTrans" cxnId="{22DC7953-0D5A-4E50-8C17-785ECC773BA2}">
      <dgm:prSet/>
      <dgm:spPr/>
      <dgm:t>
        <a:bodyPr/>
        <a:lstStyle/>
        <a:p>
          <a:endParaRPr lang="tr-TR"/>
        </a:p>
      </dgm:t>
    </dgm:pt>
    <dgm:pt modelId="{E7227B24-2E83-471B-BF9B-194822F30E99}" type="pres">
      <dgm:prSet presAssocID="{36563396-3D10-4CC4-8C99-33CD9D23E83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4EEF161-1C46-4AA2-B983-46A632C83A96}" type="pres">
      <dgm:prSet presAssocID="{36563396-3D10-4CC4-8C99-33CD9D23E836}" presName="dummyMaxCanvas" presStyleCnt="0"/>
      <dgm:spPr/>
    </dgm:pt>
    <dgm:pt modelId="{BF800029-0E35-4532-9C0B-78B15E9A9BB8}" type="pres">
      <dgm:prSet presAssocID="{36563396-3D10-4CC4-8C99-33CD9D23E836}" presName="parentComposite" presStyleCnt="0"/>
      <dgm:spPr/>
    </dgm:pt>
    <dgm:pt modelId="{8F8756AA-DF27-4C96-BA41-EAFE46A2A1DC}" type="pres">
      <dgm:prSet presAssocID="{36563396-3D10-4CC4-8C99-33CD9D23E836}" presName="parent1" presStyleLbl="alignAccFollowNode1" presStyleIdx="0" presStyleCnt="4" custScaleX="235207" custScaleY="90911" custLinFactNeighborX="-44833" custLinFactNeighborY="-2625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1C349BC0-1863-475B-AEC1-57C2263895F5}" type="pres">
      <dgm:prSet presAssocID="{36563396-3D10-4CC4-8C99-33CD9D23E836}" presName="parent2" presStyleLbl="alignAccFollowNode1" presStyleIdx="1" presStyleCnt="4" custScaleX="228327" custScaleY="90911" custLinFactNeighborX="64158" custLinFactNeighborY="-1312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4ECD5D98-FF0B-49CF-BD62-E8EC15F57B7C}" type="pres">
      <dgm:prSet presAssocID="{36563396-3D10-4CC4-8C99-33CD9D23E836}" presName="childrenComposite" presStyleCnt="0"/>
      <dgm:spPr/>
    </dgm:pt>
    <dgm:pt modelId="{EF2E0B47-78E7-49A2-8E80-54E1B27A3ED0}" type="pres">
      <dgm:prSet presAssocID="{36563396-3D10-4CC4-8C99-33CD9D23E836}" presName="dummyMaxCanvas_ChildArea" presStyleCnt="0"/>
      <dgm:spPr/>
    </dgm:pt>
    <dgm:pt modelId="{31ECF2B4-6DD7-405E-88B2-31761411150B}" type="pres">
      <dgm:prSet presAssocID="{36563396-3D10-4CC4-8C99-33CD9D23E836}" presName="fulcrum" presStyleLbl="alignAccFollowNode1" presStyleIdx="2" presStyleCnt="4"/>
      <dgm:spPr/>
    </dgm:pt>
    <dgm:pt modelId="{56C85D25-834F-4AB0-B262-C0525B37A240}" type="pres">
      <dgm:prSet presAssocID="{36563396-3D10-4CC4-8C99-33CD9D23E836}" presName="balance_11" presStyleLbl="alignAccFollowNode1" presStyleIdx="3" presStyleCnt="4" custAng="21288644">
        <dgm:presLayoutVars>
          <dgm:bulletEnabled val="1"/>
        </dgm:presLayoutVars>
      </dgm:prSet>
      <dgm:spPr/>
    </dgm:pt>
    <dgm:pt modelId="{E89EDE66-56B9-42EB-8AD5-8C12EDAADD5E}" type="pres">
      <dgm:prSet presAssocID="{36563396-3D10-4CC4-8C99-33CD9D23E836}" presName="left_11_1" presStyleLbl="node1" presStyleIdx="0" presStyleCnt="2" custScaleX="239396" custLinFactNeighborX="-53837" custLinFactNeighborY="25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F067FE-4C47-4A98-9FC3-2557F6510CE5}" type="pres">
      <dgm:prSet presAssocID="{36563396-3D10-4CC4-8C99-33CD9D23E836}" presName="right_11_1" presStyleLbl="node1" presStyleIdx="1" presStyleCnt="2" custScaleX="218576" custLinFactNeighborX="59838" custLinFactNeighborY="-72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0CD8A44-0A68-4854-B4F5-CA6073239C8A}" type="presOf" srcId="{DF43897F-318F-4D13-B58B-76883588E670}" destId="{E89EDE66-56B9-42EB-8AD5-8C12EDAADD5E}" srcOrd="0" destOrd="0" presId="urn:microsoft.com/office/officeart/2005/8/layout/balance1"/>
    <dgm:cxn modelId="{C0246FFF-D897-4533-96B3-0C1FF80357EE}" type="presOf" srcId="{8F644B32-B94C-46BE-97E5-9B0E4C697517}" destId="{1C349BC0-1863-475B-AEC1-57C2263895F5}" srcOrd="0" destOrd="0" presId="urn:microsoft.com/office/officeart/2005/8/layout/balance1"/>
    <dgm:cxn modelId="{C5ED6E50-089A-43A5-B5FE-461A9FE4E816}" srcId="{36563396-3D10-4CC4-8C99-33CD9D23E836}" destId="{8F644B32-B94C-46BE-97E5-9B0E4C697517}" srcOrd="1" destOrd="0" parTransId="{338F2BF7-FD90-4B15-B870-ACF0048E0F17}" sibTransId="{0F3D7CD9-22F5-43B1-8B45-26FC512FE9D7}"/>
    <dgm:cxn modelId="{22DC7953-0D5A-4E50-8C17-785ECC773BA2}" srcId="{8F644B32-B94C-46BE-97E5-9B0E4C697517}" destId="{80FBB989-86A1-4B0D-8164-123A41495CC6}" srcOrd="0" destOrd="0" parTransId="{D129A161-9759-4A8A-8CCF-126D8E82841D}" sibTransId="{61BECC48-C3F0-4C36-AADB-F82FD77A53B6}"/>
    <dgm:cxn modelId="{B048F56A-ED54-4DE9-A850-3F583ABD3B3C}" srcId="{36563396-3D10-4CC4-8C99-33CD9D23E836}" destId="{8E0B5A14-1EDB-41A0-9907-2A000B9F2F11}" srcOrd="0" destOrd="0" parTransId="{9EE7682D-5D2F-4622-830E-BCDE07A46835}" sibTransId="{2229F3BE-0240-4184-8487-224183135BC4}"/>
    <dgm:cxn modelId="{92F83ACD-8624-4555-B30E-E579ECE95113}" srcId="{8E0B5A14-1EDB-41A0-9907-2A000B9F2F11}" destId="{DF43897F-318F-4D13-B58B-76883588E670}" srcOrd="0" destOrd="0" parTransId="{6E3A0CF1-1E0D-443C-9BB7-D31A5A6FF2CD}" sibTransId="{F2CE95A7-6F7F-4745-A3ED-1475487A178D}"/>
    <dgm:cxn modelId="{3A310C2F-F3F7-44E7-A08D-CDCB26B30B2A}" type="presOf" srcId="{36563396-3D10-4CC4-8C99-33CD9D23E836}" destId="{E7227B24-2E83-471B-BF9B-194822F30E99}" srcOrd="0" destOrd="0" presId="urn:microsoft.com/office/officeart/2005/8/layout/balance1"/>
    <dgm:cxn modelId="{CA689E46-B3CC-4C4E-AFF2-77519409F600}" type="presOf" srcId="{8E0B5A14-1EDB-41A0-9907-2A000B9F2F11}" destId="{8F8756AA-DF27-4C96-BA41-EAFE46A2A1DC}" srcOrd="0" destOrd="0" presId="urn:microsoft.com/office/officeart/2005/8/layout/balance1"/>
    <dgm:cxn modelId="{15EABCA6-3127-4D33-963A-FD10168F3BEE}" type="presOf" srcId="{80FBB989-86A1-4B0D-8164-123A41495CC6}" destId="{A9F067FE-4C47-4A98-9FC3-2557F6510CE5}" srcOrd="0" destOrd="0" presId="urn:microsoft.com/office/officeart/2005/8/layout/balance1"/>
    <dgm:cxn modelId="{185E7CC9-0F0D-436E-9F01-CDD073F86C8D}" type="presParOf" srcId="{E7227B24-2E83-471B-BF9B-194822F30E99}" destId="{34EEF161-1C46-4AA2-B983-46A632C83A96}" srcOrd="0" destOrd="0" presId="urn:microsoft.com/office/officeart/2005/8/layout/balance1"/>
    <dgm:cxn modelId="{86ADD10F-36E4-4834-82DF-DB02373CD4E8}" type="presParOf" srcId="{E7227B24-2E83-471B-BF9B-194822F30E99}" destId="{BF800029-0E35-4532-9C0B-78B15E9A9BB8}" srcOrd="1" destOrd="0" presId="urn:microsoft.com/office/officeart/2005/8/layout/balance1"/>
    <dgm:cxn modelId="{2607AC3C-EA54-4119-9AAC-F788FD3567FD}" type="presParOf" srcId="{BF800029-0E35-4532-9C0B-78B15E9A9BB8}" destId="{8F8756AA-DF27-4C96-BA41-EAFE46A2A1DC}" srcOrd="0" destOrd="0" presId="urn:microsoft.com/office/officeart/2005/8/layout/balance1"/>
    <dgm:cxn modelId="{1EDC54A8-E6C5-47CA-AE40-9EB17579E3FA}" type="presParOf" srcId="{BF800029-0E35-4532-9C0B-78B15E9A9BB8}" destId="{1C349BC0-1863-475B-AEC1-57C2263895F5}" srcOrd="1" destOrd="0" presId="urn:microsoft.com/office/officeart/2005/8/layout/balance1"/>
    <dgm:cxn modelId="{7CDB6B79-D347-4F0D-BA44-F2FE2576A3FC}" type="presParOf" srcId="{E7227B24-2E83-471B-BF9B-194822F30E99}" destId="{4ECD5D98-FF0B-49CF-BD62-E8EC15F57B7C}" srcOrd="2" destOrd="0" presId="urn:microsoft.com/office/officeart/2005/8/layout/balance1"/>
    <dgm:cxn modelId="{971491DE-8BD7-456A-9F34-4C0DE5398187}" type="presParOf" srcId="{4ECD5D98-FF0B-49CF-BD62-E8EC15F57B7C}" destId="{EF2E0B47-78E7-49A2-8E80-54E1B27A3ED0}" srcOrd="0" destOrd="0" presId="urn:microsoft.com/office/officeart/2005/8/layout/balance1"/>
    <dgm:cxn modelId="{D688898E-913F-44E7-8A4A-14EF0B6118A6}" type="presParOf" srcId="{4ECD5D98-FF0B-49CF-BD62-E8EC15F57B7C}" destId="{31ECF2B4-6DD7-405E-88B2-31761411150B}" srcOrd="1" destOrd="0" presId="urn:microsoft.com/office/officeart/2005/8/layout/balance1"/>
    <dgm:cxn modelId="{B99C0D78-DFE6-4DB2-99B9-A5F0BC720779}" type="presParOf" srcId="{4ECD5D98-FF0B-49CF-BD62-E8EC15F57B7C}" destId="{56C85D25-834F-4AB0-B262-C0525B37A240}" srcOrd="2" destOrd="0" presId="urn:microsoft.com/office/officeart/2005/8/layout/balance1"/>
    <dgm:cxn modelId="{D4688830-A0E6-449B-B650-CFC1607EC5D9}" type="presParOf" srcId="{4ECD5D98-FF0B-49CF-BD62-E8EC15F57B7C}" destId="{E89EDE66-56B9-42EB-8AD5-8C12EDAADD5E}" srcOrd="3" destOrd="0" presId="urn:microsoft.com/office/officeart/2005/8/layout/balance1"/>
    <dgm:cxn modelId="{D7C05FBD-B250-4738-96A2-0F42536FF3C1}" type="presParOf" srcId="{4ECD5D98-FF0B-49CF-BD62-E8EC15F57B7C}" destId="{A9F067FE-4C47-4A98-9FC3-2557F6510CE5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563396-3D10-4CC4-8C99-33CD9D23E836}" type="doc">
      <dgm:prSet loTypeId="urn:microsoft.com/office/officeart/2005/8/layout/balance1" loCatId="relationship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8E0B5A14-1EDB-41A0-9907-2A000B9F2F11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dirty="0"/>
        </a:p>
      </dgm:t>
    </dgm:pt>
    <dgm:pt modelId="{9EE7682D-5D2F-4622-830E-BCDE07A46835}" type="parTrans" cxnId="{B048F56A-ED54-4DE9-A850-3F583ABD3B3C}">
      <dgm:prSet/>
      <dgm:spPr/>
      <dgm:t>
        <a:bodyPr/>
        <a:lstStyle/>
        <a:p>
          <a:endParaRPr lang="tr-TR"/>
        </a:p>
      </dgm:t>
    </dgm:pt>
    <dgm:pt modelId="{2229F3BE-0240-4184-8487-224183135BC4}" type="sibTrans" cxnId="{B048F56A-ED54-4DE9-A850-3F583ABD3B3C}">
      <dgm:prSet/>
      <dgm:spPr/>
      <dgm:t>
        <a:bodyPr/>
        <a:lstStyle/>
        <a:p>
          <a:endParaRPr lang="tr-TR"/>
        </a:p>
      </dgm:t>
    </dgm:pt>
    <dgm:pt modelId="{DF43897F-318F-4D13-B58B-76883588E670}">
      <dgm:prSet phldrT="[Metin]" custT="1"/>
      <dgm:spPr/>
      <dgm:t>
        <a:bodyPr/>
        <a:lstStyle/>
        <a:p>
          <a:pPr algn="l">
            <a:lnSpc>
              <a:spcPct val="120000"/>
            </a:lnSpc>
          </a:pP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Kurumun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 karar,  uygulamaları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ndan,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  pozisyonu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ndan veya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  yeterlilikleri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nden kaynaklanan  risklerdir.</a:t>
          </a:r>
          <a:endParaRPr lang="tr-TR" sz="1800" dirty="0">
            <a:solidFill>
              <a:schemeClr val="tx1"/>
            </a:solidFill>
          </a:endParaRPr>
        </a:p>
      </dgm:t>
    </dgm:pt>
    <dgm:pt modelId="{6E3A0CF1-1E0D-443C-9BB7-D31A5A6FF2CD}" type="parTrans" cxnId="{92F83ACD-8624-4555-B30E-E579ECE95113}">
      <dgm:prSet/>
      <dgm:spPr/>
      <dgm:t>
        <a:bodyPr/>
        <a:lstStyle/>
        <a:p>
          <a:endParaRPr lang="tr-TR"/>
        </a:p>
      </dgm:t>
    </dgm:pt>
    <dgm:pt modelId="{F2CE95A7-6F7F-4745-A3ED-1475487A178D}" type="sibTrans" cxnId="{92F83ACD-8624-4555-B30E-E579ECE95113}">
      <dgm:prSet/>
      <dgm:spPr/>
      <dgm:t>
        <a:bodyPr/>
        <a:lstStyle/>
        <a:p>
          <a:endParaRPr lang="tr-TR"/>
        </a:p>
      </dgm:t>
    </dgm:pt>
    <dgm:pt modelId="{8F644B32-B94C-46BE-97E5-9B0E4C697517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dirty="0"/>
        </a:p>
      </dgm:t>
    </dgm:pt>
    <dgm:pt modelId="{338F2BF7-FD90-4B15-B870-ACF0048E0F17}" type="parTrans" cxnId="{C5ED6E50-089A-43A5-B5FE-461A9FE4E816}">
      <dgm:prSet/>
      <dgm:spPr/>
      <dgm:t>
        <a:bodyPr/>
        <a:lstStyle/>
        <a:p>
          <a:endParaRPr lang="tr-TR"/>
        </a:p>
      </dgm:t>
    </dgm:pt>
    <dgm:pt modelId="{0F3D7CD9-22F5-43B1-8B45-26FC512FE9D7}" type="sibTrans" cxnId="{C5ED6E50-089A-43A5-B5FE-461A9FE4E816}">
      <dgm:prSet/>
      <dgm:spPr/>
      <dgm:t>
        <a:bodyPr/>
        <a:lstStyle/>
        <a:p>
          <a:endParaRPr lang="tr-TR"/>
        </a:p>
      </dgm:t>
    </dgm:pt>
    <dgm:pt modelId="{80FBB989-86A1-4B0D-8164-123A41495CC6}">
      <dgm:prSet phldrT="[Metin]" custT="1"/>
      <dgm:spPr/>
      <dgm:t>
        <a:bodyPr/>
        <a:lstStyle/>
        <a:p>
          <a:pPr algn="l">
            <a:lnSpc>
              <a:spcPct val="120000"/>
            </a:lnSpc>
            <a:spcAft>
              <a:spcPts val="0"/>
            </a:spcAft>
          </a:pP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Sonuçları genellikle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  Kayıplar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olsa da bazı  durumlarda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Yasal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yaptırım veya 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cezalara maruz kalma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itibar  kaybı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olarak da ortaya çıkabilir.</a:t>
          </a:r>
          <a:endParaRPr lang="tr-TR" sz="1800" dirty="0">
            <a:solidFill>
              <a:schemeClr val="tx1"/>
            </a:solidFill>
          </a:endParaRPr>
        </a:p>
      </dgm:t>
    </dgm:pt>
    <dgm:pt modelId="{D129A161-9759-4A8A-8CCF-126D8E82841D}" type="parTrans" cxnId="{22DC7953-0D5A-4E50-8C17-785ECC773BA2}">
      <dgm:prSet/>
      <dgm:spPr/>
      <dgm:t>
        <a:bodyPr/>
        <a:lstStyle/>
        <a:p>
          <a:endParaRPr lang="tr-TR"/>
        </a:p>
      </dgm:t>
    </dgm:pt>
    <dgm:pt modelId="{61BECC48-C3F0-4C36-AADB-F82FD77A53B6}" type="sibTrans" cxnId="{22DC7953-0D5A-4E50-8C17-785ECC773BA2}">
      <dgm:prSet/>
      <dgm:spPr/>
      <dgm:t>
        <a:bodyPr/>
        <a:lstStyle/>
        <a:p>
          <a:endParaRPr lang="tr-TR"/>
        </a:p>
      </dgm:t>
    </dgm:pt>
    <dgm:pt modelId="{E7227B24-2E83-471B-BF9B-194822F30E99}" type="pres">
      <dgm:prSet presAssocID="{36563396-3D10-4CC4-8C99-33CD9D23E83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4EEF161-1C46-4AA2-B983-46A632C83A96}" type="pres">
      <dgm:prSet presAssocID="{36563396-3D10-4CC4-8C99-33CD9D23E836}" presName="dummyMaxCanvas" presStyleCnt="0"/>
      <dgm:spPr/>
    </dgm:pt>
    <dgm:pt modelId="{BF800029-0E35-4532-9C0B-78B15E9A9BB8}" type="pres">
      <dgm:prSet presAssocID="{36563396-3D10-4CC4-8C99-33CD9D23E836}" presName="parentComposite" presStyleCnt="0"/>
      <dgm:spPr/>
    </dgm:pt>
    <dgm:pt modelId="{8F8756AA-DF27-4C96-BA41-EAFE46A2A1DC}" type="pres">
      <dgm:prSet presAssocID="{36563396-3D10-4CC4-8C99-33CD9D23E836}" presName="parent1" presStyleLbl="alignAccFollowNode1" presStyleIdx="0" presStyleCnt="4" custScaleX="235207" custScaleY="90911" custLinFactNeighborX="-44833" custLinFactNeighborY="-2625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1C349BC0-1863-475B-AEC1-57C2263895F5}" type="pres">
      <dgm:prSet presAssocID="{36563396-3D10-4CC4-8C99-33CD9D23E836}" presName="parent2" presStyleLbl="alignAccFollowNode1" presStyleIdx="1" presStyleCnt="4" custScaleX="228327" custScaleY="90911" custLinFactNeighborX="64158" custLinFactNeighborY="-1312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4ECD5D98-FF0B-49CF-BD62-E8EC15F57B7C}" type="pres">
      <dgm:prSet presAssocID="{36563396-3D10-4CC4-8C99-33CD9D23E836}" presName="childrenComposite" presStyleCnt="0"/>
      <dgm:spPr/>
    </dgm:pt>
    <dgm:pt modelId="{EF2E0B47-78E7-49A2-8E80-54E1B27A3ED0}" type="pres">
      <dgm:prSet presAssocID="{36563396-3D10-4CC4-8C99-33CD9D23E836}" presName="dummyMaxCanvas_ChildArea" presStyleCnt="0"/>
      <dgm:spPr/>
    </dgm:pt>
    <dgm:pt modelId="{31ECF2B4-6DD7-405E-88B2-31761411150B}" type="pres">
      <dgm:prSet presAssocID="{36563396-3D10-4CC4-8C99-33CD9D23E836}" presName="fulcrum" presStyleLbl="alignAccFollowNode1" presStyleIdx="2" presStyleCnt="4"/>
      <dgm:spPr/>
    </dgm:pt>
    <dgm:pt modelId="{56C85D25-834F-4AB0-B262-C0525B37A240}" type="pres">
      <dgm:prSet presAssocID="{36563396-3D10-4CC4-8C99-33CD9D23E836}" presName="balance_11" presStyleLbl="alignAccFollowNode1" presStyleIdx="3" presStyleCnt="4" custAng="21288644">
        <dgm:presLayoutVars>
          <dgm:bulletEnabled val="1"/>
        </dgm:presLayoutVars>
      </dgm:prSet>
      <dgm:spPr/>
    </dgm:pt>
    <dgm:pt modelId="{E89EDE66-56B9-42EB-8AD5-8C12EDAADD5E}" type="pres">
      <dgm:prSet presAssocID="{36563396-3D10-4CC4-8C99-33CD9D23E836}" presName="left_11_1" presStyleLbl="node1" presStyleIdx="0" presStyleCnt="2" custScaleX="239396" custLinFactNeighborX="-53837" custLinFactNeighborY="25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F067FE-4C47-4A98-9FC3-2557F6510CE5}" type="pres">
      <dgm:prSet presAssocID="{36563396-3D10-4CC4-8C99-33CD9D23E836}" presName="right_11_1" presStyleLbl="node1" presStyleIdx="1" presStyleCnt="2" custScaleX="218576" custLinFactNeighborX="59838" custLinFactNeighborY="-72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048F56A-ED54-4DE9-A850-3F583ABD3B3C}" srcId="{36563396-3D10-4CC4-8C99-33CD9D23E836}" destId="{8E0B5A14-1EDB-41A0-9907-2A000B9F2F11}" srcOrd="0" destOrd="0" parTransId="{9EE7682D-5D2F-4622-830E-BCDE07A46835}" sibTransId="{2229F3BE-0240-4184-8487-224183135BC4}"/>
    <dgm:cxn modelId="{E5079906-DAA2-4AEF-BB8D-FCD7C3157D95}" type="presOf" srcId="{8F644B32-B94C-46BE-97E5-9B0E4C697517}" destId="{1C349BC0-1863-475B-AEC1-57C2263895F5}" srcOrd="0" destOrd="0" presId="urn:microsoft.com/office/officeart/2005/8/layout/balance1"/>
    <dgm:cxn modelId="{C5ED6E50-089A-43A5-B5FE-461A9FE4E816}" srcId="{36563396-3D10-4CC4-8C99-33CD9D23E836}" destId="{8F644B32-B94C-46BE-97E5-9B0E4C697517}" srcOrd="1" destOrd="0" parTransId="{338F2BF7-FD90-4B15-B870-ACF0048E0F17}" sibTransId="{0F3D7CD9-22F5-43B1-8B45-26FC512FE9D7}"/>
    <dgm:cxn modelId="{CDF682EC-E5A3-4DDC-A324-2942FFE1599E}" type="presOf" srcId="{80FBB989-86A1-4B0D-8164-123A41495CC6}" destId="{A9F067FE-4C47-4A98-9FC3-2557F6510CE5}" srcOrd="0" destOrd="0" presId="urn:microsoft.com/office/officeart/2005/8/layout/balance1"/>
    <dgm:cxn modelId="{22DC7953-0D5A-4E50-8C17-785ECC773BA2}" srcId="{8F644B32-B94C-46BE-97E5-9B0E4C697517}" destId="{80FBB989-86A1-4B0D-8164-123A41495CC6}" srcOrd="0" destOrd="0" parTransId="{D129A161-9759-4A8A-8CCF-126D8E82841D}" sibTransId="{61BECC48-C3F0-4C36-AADB-F82FD77A53B6}"/>
    <dgm:cxn modelId="{4769736D-2528-4008-8859-CF3C41AAAADF}" type="presOf" srcId="{DF43897F-318F-4D13-B58B-76883588E670}" destId="{E89EDE66-56B9-42EB-8AD5-8C12EDAADD5E}" srcOrd="0" destOrd="0" presId="urn:microsoft.com/office/officeart/2005/8/layout/balance1"/>
    <dgm:cxn modelId="{D4A6D119-2FE5-420B-BC96-D040BCC80FD5}" type="presOf" srcId="{8E0B5A14-1EDB-41A0-9907-2A000B9F2F11}" destId="{8F8756AA-DF27-4C96-BA41-EAFE46A2A1DC}" srcOrd="0" destOrd="0" presId="urn:microsoft.com/office/officeart/2005/8/layout/balance1"/>
    <dgm:cxn modelId="{14E95C60-82B5-48B2-8CAF-2EFBB28D1618}" type="presOf" srcId="{36563396-3D10-4CC4-8C99-33CD9D23E836}" destId="{E7227B24-2E83-471B-BF9B-194822F30E99}" srcOrd="0" destOrd="0" presId="urn:microsoft.com/office/officeart/2005/8/layout/balance1"/>
    <dgm:cxn modelId="{92F83ACD-8624-4555-B30E-E579ECE95113}" srcId="{8E0B5A14-1EDB-41A0-9907-2A000B9F2F11}" destId="{DF43897F-318F-4D13-B58B-76883588E670}" srcOrd="0" destOrd="0" parTransId="{6E3A0CF1-1E0D-443C-9BB7-D31A5A6FF2CD}" sibTransId="{F2CE95A7-6F7F-4745-A3ED-1475487A178D}"/>
    <dgm:cxn modelId="{78DE49EC-4774-4098-A1D2-B5E7623F8E5F}" type="presParOf" srcId="{E7227B24-2E83-471B-BF9B-194822F30E99}" destId="{34EEF161-1C46-4AA2-B983-46A632C83A96}" srcOrd="0" destOrd="0" presId="urn:microsoft.com/office/officeart/2005/8/layout/balance1"/>
    <dgm:cxn modelId="{E9C85E20-9B1A-42FB-8F3F-D8F168B87F78}" type="presParOf" srcId="{E7227B24-2E83-471B-BF9B-194822F30E99}" destId="{BF800029-0E35-4532-9C0B-78B15E9A9BB8}" srcOrd="1" destOrd="0" presId="urn:microsoft.com/office/officeart/2005/8/layout/balance1"/>
    <dgm:cxn modelId="{D988AEE1-4669-4AB6-A9B4-6B2737FBA9B1}" type="presParOf" srcId="{BF800029-0E35-4532-9C0B-78B15E9A9BB8}" destId="{8F8756AA-DF27-4C96-BA41-EAFE46A2A1DC}" srcOrd="0" destOrd="0" presId="urn:microsoft.com/office/officeart/2005/8/layout/balance1"/>
    <dgm:cxn modelId="{E1EBA634-43F9-4240-98C5-3619226BDE45}" type="presParOf" srcId="{BF800029-0E35-4532-9C0B-78B15E9A9BB8}" destId="{1C349BC0-1863-475B-AEC1-57C2263895F5}" srcOrd="1" destOrd="0" presId="urn:microsoft.com/office/officeart/2005/8/layout/balance1"/>
    <dgm:cxn modelId="{65C4D76D-D393-4466-8C8F-1F0F0FE7E156}" type="presParOf" srcId="{E7227B24-2E83-471B-BF9B-194822F30E99}" destId="{4ECD5D98-FF0B-49CF-BD62-E8EC15F57B7C}" srcOrd="2" destOrd="0" presId="urn:microsoft.com/office/officeart/2005/8/layout/balance1"/>
    <dgm:cxn modelId="{FCCBD5FF-B9C5-486D-9C8C-4534BB793025}" type="presParOf" srcId="{4ECD5D98-FF0B-49CF-BD62-E8EC15F57B7C}" destId="{EF2E0B47-78E7-49A2-8E80-54E1B27A3ED0}" srcOrd="0" destOrd="0" presId="urn:microsoft.com/office/officeart/2005/8/layout/balance1"/>
    <dgm:cxn modelId="{2D64D3D1-10DB-40BD-9795-3AC565D12CA9}" type="presParOf" srcId="{4ECD5D98-FF0B-49CF-BD62-E8EC15F57B7C}" destId="{31ECF2B4-6DD7-405E-88B2-31761411150B}" srcOrd="1" destOrd="0" presId="urn:microsoft.com/office/officeart/2005/8/layout/balance1"/>
    <dgm:cxn modelId="{12AF7CEB-0A29-49E3-AED4-1393FE76648A}" type="presParOf" srcId="{4ECD5D98-FF0B-49CF-BD62-E8EC15F57B7C}" destId="{56C85D25-834F-4AB0-B262-C0525B37A240}" srcOrd="2" destOrd="0" presId="urn:microsoft.com/office/officeart/2005/8/layout/balance1"/>
    <dgm:cxn modelId="{926970C6-CA4B-45A1-845B-25AF667F7F24}" type="presParOf" srcId="{4ECD5D98-FF0B-49CF-BD62-E8EC15F57B7C}" destId="{E89EDE66-56B9-42EB-8AD5-8C12EDAADD5E}" srcOrd="3" destOrd="0" presId="urn:microsoft.com/office/officeart/2005/8/layout/balance1"/>
    <dgm:cxn modelId="{62717EE2-379A-41BF-88B3-6421EA7C790D}" type="presParOf" srcId="{4ECD5D98-FF0B-49CF-BD62-E8EC15F57B7C}" destId="{A9F067FE-4C47-4A98-9FC3-2557F6510CE5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563396-3D10-4CC4-8C99-33CD9D23E836}" type="doc">
      <dgm:prSet loTypeId="urn:microsoft.com/office/officeart/2005/8/layout/balance1" loCatId="relationship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8E0B5A14-1EDB-41A0-9907-2A000B9F2F11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dirty="0"/>
        </a:p>
      </dgm:t>
    </dgm:pt>
    <dgm:pt modelId="{9EE7682D-5D2F-4622-830E-BCDE07A46835}" type="parTrans" cxnId="{B048F56A-ED54-4DE9-A850-3F583ABD3B3C}">
      <dgm:prSet/>
      <dgm:spPr/>
      <dgm:t>
        <a:bodyPr/>
        <a:lstStyle/>
        <a:p>
          <a:endParaRPr lang="tr-TR"/>
        </a:p>
      </dgm:t>
    </dgm:pt>
    <dgm:pt modelId="{2229F3BE-0240-4184-8487-224183135BC4}" type="sibTrans" cxnId="{B048F56A-ED54-4DE9-A850-3F583ABD3B3C}">
      <dgm:prSet/>
      <dgm:spPr/>
      <dgm:t>
        <a:bodyPr/>
        <a:lstStyle/>
        <a:p>
          <a:endParaRPr lang="tr-TR"/>
        </a:p>
      </dgm:t>
    </dgm:pt>
    <dgm:pt modelId="{DF43897F-318F-4D13-B58B-76883588E670}">
      <dgm:prSet phldrT="[Metin]" custT="1"/>
      <dgm:spPr/>
      <dgm:t>
        <a:bodyPr/>
        <a:lstStyle/>
        <a:p>
          <a:pPr algn="l">
            <a:lnSpc>
              <a:spcPct val="120000"/>
            </a:lnSpc>
          </a:pP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Kurumun hesap vermesine , 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raporlama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larına ve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karar  alma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larına temel teşkil edecek  bilgilerin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kaybedilmesi,  değiştirilmesi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veya 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oluşturulmaması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ndan  kaynaklanan riskledir..</a:t>
          </a:r>
          <a:endParaRPr lang="tr-TR" sz="1800" dirty="0">
            <a:solidFill>
              <a:schemeClr val="tx1"/>
            </a:solidFill>
          </a:endParaRPr>
        </a:p>
      </dgm:t>
    </dgm:pt>
    <dgm:pt modelId="{6E3A0CF1-1E0D-443C-9BB7-D31A5A6FF2CD}" type="parTrans" cxnId="{92F83ACD-8624-4555-B30E-E579ECE95113}">
      <dgm:prSet/>
      <dgm:spPr/>
      <dgm:t>
        <a:bodyPr/>
        <a:lstStyle/>
        <a:p>
          <a:endParaRPr lang="tr-TR"/>
        </a:p>
      </dgm:t>
    </dgm:pt>
    <dgm:pt modelId="{F2CE95A7-6F7F-4745-A3ED-1475487A178D}" type="sibTrans" cxnId="{92F83ACD-8624-4555-B30E-E579ECE95113}">
      <dgm:prSet/>
      <dgm:spPr/>
      <dgm:t>
        <a:bodyPr/>
        <a:lstStyle/>
        <a:p>
          <a:endParaRPr lang="tr-TR"/>
        </a:p>
      </dgm:t>
    </dgm:pt>
    <dgm:pt modelId="{8F644B32-B94C-46BE-97E5-9B0E4C697517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dirty="0"/>
        </a:p>
      </dgm:t>
    </dgm:pt>
    <dgm:pt modelId="{338F2BF7-FD90-4B15-B870-ACF0048E0F17}" type="parTrans" cxnId="{C5ED6E50-089A-43A5-B5FE-461A9FE4E816}">
      <dgm:prSet/>
      <dgm:spPr/>
      <dgm:t>
        <a:bodyPr/>
        <a:lstStyle/>
        <a:p>
          <a:endParaRPr lang="tr-TR"/>
        </a:p>
      </dgm:t>
    </dgm:pt>
    <dgm:pt modelId="{0F3D7CD9-22F5-43B1-8B45-26FC512FE9D7}" type="sibTrans" cxnId="{C5ED6E50-089A-43A5-B5FE-461A9FE4E816}">
      <dgm:prSet/>
      <dgm:spPr/>
      <dgm:t>
        <a:bodyPr/>
        <a:lstStyle/>
        <a:p>
          <a:endParaRPr lang="tr-TR"/>
        </a:p>
      </dgm:t>
    </dgm:pt>
    <dgm:pt modelId="{80FBB989-86A1-4B0D-8164-123A41495CC6}">
      <dgm:prSet phldrT="[Metin]" custT="1"/>
      <dgm:spPr/>
      <dgm:t>
        <a:bodyPr/>
        <a:lstStyle/>
        <a:p>
          <a:pPr algn="l">
            <a:lnSpc>
              <a:spcPct val="120000"/>
            </a:lnSpc>
            <a:spcAft>
              <a:spcPts val="0"/>
            </a:spcAft>
          </a:pP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Sonuçları genellikle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Yasal  Yaptırım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lara </a:t>
          </a:r>
          <a:r>
            <a:rPr lang="tr-TR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Maruz Kalma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 Kayıp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lar olarak ortaya  çıkar.</a:t>
          </a:r>
          <a:endParaRPr lang="tr-TR" sz="1800" dirty="0">
            <a:solidFill>
              <a:schemeClr val="tx1"/>
            </a:solidFill>
          </a:endParaRPr>
        </a:p>
      </dgm:t>
    </dgm:pt>
    <dgm:pt modelId="{D129A161-9759-4A8A-8CCF-126D8E82841D}" type="parTrans" cxnId="{22DC7953-0D5A-4E50-8C17-785ECC773BA2}">
      <dgm:prSet/>
      <dgm:spPr/>
      <dgm:t>
        <a:bodyPr/>
        <a:lstStyle/>
        <a:p>
          <a:endParaRPr lang="tr-TR"/>
        </a:p>
      </dgm:t>
    </dgm:pt>
    <dgm:pt modelId="{61BECC48-C3F0-4C36-AADB-F82FD77A53B6}" type="sibTrans" cxnId="{22DC7953-0D5A-4E50-8C17-785ECC773BA2}">
      <dgm:prSet/>
      <dgm:spPr/>
      <dgm:t>
        <a:bodyPr/>
        <a:lstStyle/>
        <a:p>
          <a:endParaRPr lang="tr-TR"/>
        </a:p>
      </dgm:t>
    </dgm:pt>
    <dgm:pt modelId="{E7227B24-2E83-471B-BF9B-194822F30E99}" type="pres">
      <dgm:prSet presAssocID="{36563396-3D10-4CC4-8C99-33CD9D23E83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4EEF161-1C46-4AA2-B983-46A632C83A96}" type="pres">
      <dgm:prSet presAssocID="{36563396-3D10-4CC4-8C99-33CD9D23E836}" presName="dummyMaxCanvas" presStyleCnt="0"/>
      <dgm:spPr/>
    </dgm:pt>
    <dgm:pt modelId="{BF800029-0E35-4532-9C0B-78B15E9A9BB8}" type="pres">
      <dgm:prSet presAssocID="{36563396-3D10-4CC4-8C99-33CD9D23E836}" presName="parentComposite" presStyleCnt="0"/>
      <dgm:spPr/>
    </dgm:pt>
    <dgm:pt modelId="{8F8756AA-DF27-4C96-BA41-EAFE46A2A1DC}" type="pres">
      <dgm:prSet presAssocID="{36563396-3D10-4CC4-8C99-33CD9D23E836}" presName="parent1" presStyleLbl="alignAccFollowNode1" presStyleIdx="0" presStyleCnt="4" custScaleX="235207" custScaleY="90911" custLinFactNeighborX="-44833" custLinFactNeighborY="-2625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1C349BC0-1863-475B-AEC1-57C2263895F5}" type="pres">
      <dgm:prSet presAssocID="{36563396-3D10-4CC4-8C99-33CD9D23E836}" presName="parent2" presStyleLbl="alignAccFollowNode1" presStyleIdx="1" presStyleCnt="4" custScaleX="228327" custScaleY="90911" custLinFactNeighborX="64158" custLinFactNeighborY="-1312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4ECD5D98-FF0B-49CF-BD62-E8EC15F57B7C}" type="pres">
      <dgm:prSet presAssocID="{36563396-3D10-4CC4-8C99-33CD9D23E836}" presName="childrenComposite" presStyleCnt="0"/>
      <dgm:spPr/>
    </dgm:pt>
    <dgm:pt modelId="{EF2E0B47-78E7-49A2-8E80-54E1B27A3ED0}" type="pres">
      <dgm:prSet presAssocID="{36563396-3D10-4CC4-8C99-33CD9D23E836}" presName="dummyMaxCanvas_ChildArea" presStyleCnt="0"/>
      <dgm:spPr/>
    </dgm:pt>
    <dgm:pt modelId="{31ECF2B4-6DD7-405E-88B2-31761411150B}" type="pres">
      <dgm:prSet presAssocID="{36563396-3D10-4CC4-8C99-33CD9D23E836}" presName="fulcrum" presStyleLbl="alignAccFollowNode1" presStyleIdx="2" presStyleCnt="4"/>
      <dgm:spPr/>
    </dgm:pt>
    <dgm:pt modelId="{56C85D25-834F-4AB0-B262-C0525B37A240}" type="pres">
      <dgm:prSet presAssocID="{36563396-3D10-4CC4-8C99-33CD9D23E836}" presName="balance_11" presStyleLbl="alignAccFollowNode1" presStyleIdx="3" presStyleCnt="4" custAng="21288644">
        <dgm:presLayoutVars>
          <dgm:bulletEnabled val="1"/>
        </dgm:presLayoutVars>
      </dgm:prSet>
      <dgm:spPr/>
    </dgm:pt>
    <dgm:pt modelId="{E89EDE66-56B9-42EB-8AD5-8C12EDAADD5E}" type="pres">
      <dgm:prSet presAssocID="{36563396-3D10-4CC4-8C99-33CD9D23E836}" presName="left_11_1" presStyleLbl="node1" presStyleIdx="0" presStyleCnt="2" custScaleX="239396" custLinFactNeighborX="-53837" custLinFactNeighborY="25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F067FE-4C47-4A98-9FC3-2557F6510CE5}" type="pres">
      <dgm:prSet presAssocID="{36563396-3D10-4CC4-8C99-33CD9D23E836}" presName="right_11_1" presStyleLbl="node1" presStyleIdx="1" presStyleCnt="2" custScaleX="218576" custLinFactNeighborX="59838" custLinFactNeighborY="-72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048F56A-ED54-4DE9-A850-3F583ABD3B3C}" srcId="{36563396-3D10-4CC4-8C99-33CD9D23E836}" destId="{8E0B5A14-1EDB-41A0-9907-2A000B9F2F11}" srcOrd="0" destOrd="0" parTransId="{9EE7682D-5D2F-4622-830E-BCDE07A46835}" sibTransId="{2229F3BE-0240-4184-8487-224183135BC4}"/>
    <dgm:cxn modelId="{41AAE960-0572-40FE-AE3A-841BDD3F82DB}" type="presOf" srcId="{36563396-3D10-4CC4-8C99-33CD9D23E836}" destId="{E7227B24-2E83-471B-BF9B-194822F30E99}" srcOrd="0" destOrd="0" presId="urn:microsoft.com/office/officeart/2005/8/layout/balance1"/>
    <dgm:cxn modelId="{C5ED6E50-089A-43A5-B5FE-461A9FE4E816}" srcId="{36563396-3D10-4CC4-8C99-33CD9D23E836}" destId="{8F644B32-B94C-46BE-97E5-9B0E4C697517}" srcOrd="1" destOrd="0" parTransId="{338F2BF7-FD90-4B15-B870-ACF0048E0F17}" sibTransId="{0F3D7CD9-22F5-43B1-8B45-26FC512FE9D7}"/>
    <dgm:cxn modelId="{008CF211-2299-4673-B628-934FCE0DD1D6}" type="presOf" srcId="{8E0B5A14-1EDB-41A0-9907-2A000B9F2F11}" destId="{8F8756AA-DF27-4C96-BA41-EAFE46A2A1DC}" srcOrd="0" destOrd="0" presId="urn:microsoft.com/office/officeart/2005/8/layout/balance1"/>
    <dgm:cxn modelId="{7AAB8C96-4D0E-4E5B-9A3F-6F6F3E7893AD}" type="presOf" srcId="{DF43897F-318F-4D13-B58B-76883588E670}" destId="{E89EDE66-56B9-42EB-8AD5-8C12EDAADD5E}" srcOrd="0" destOrd="0" presId="urn:microsoft.com/office/officeart/2005/8/layout/balance1"/>
    <dgm:cxn modelId="{22DC7953-0D5A-4E50-8C17-785ECC773BA2}" srcId="{8F644B32-B94C-46BE-97E5-9B0E4C697517}" destId="{80FBB989-86A1-4B0D-8164-123A41495CC6}" srcOrd="0" destOrd="0" parTransId="{D129A161-9759-4A8A-8CCF-126D8E82841D}" sibTransId="{61BECC48-C3F0-4C36-AADB-F82FD77A53B6}"/>
    <dgm:cxn modelId="{E3B9987D-6AD5-41DC-A946-219F2C56473D}" type="presOf" srcId="{80FBB989-86A1-4B0D-8164-123A41495CC6}" destId="{A9F067FE-4C47-4A98-9FC3-2557F6510CE5}" srcOrd="0" destOrd="0" presId="urn:microsoft.com/office/officeart/2005/8/layout/balance1"/>
    <dgm:cxn modelId="{9CC5230C-6AFE-42BD-A9AB-7BE1BA0FFCF9}" type="presOf" srcId="{8F644B32-B94C-46BE-97E5-9B0E4C697517}" destId="{1C349BC0-1863-475B-AEC1-57C2263895F5}" srcOrd="0" destOrd="0" presId="urn:microsoft.com/office/officeart/2005/8/layout/balance1"/>
    <dgm:cxn modelId="{92F83ACD-8624-4555-B30E-E579ECE95113}" srcId="{8E0B5A14-1EDB-41A0-9907-2A000B9F2F11}" destId="{DF43897F-318F-4D13-B58B-76883588E670}" srcOrd="0" destOrd="0" parTransId="{6E3A0CF1-1E0D-443C-9BB7-D31A5A6FF2CD}" sibTransId="{F2CE95A7-6F7F-4745-A3ED-1475487A178D}"/>
    <dgm:cxn modelId="{6C22966B-DA3D-41E7-A60B-7D832AC6DF70}" type="presParOf" srcId="{E7227B24-2E83-471B-BF9B-194822F30E99}" destId="{34EEF161-1C46-4AA2-B983-46A632C83A96}" srcOrd="0" destOrd="0" presId="urn:microsoft.com/office/officeart/2005/8/layout/balance1"/>
    <dgm:cxn modelId="{2340E6C4-8845-4BBD-8ED5-62E30F8F2C64}" type="presParOf" srcId="{E7227B24-2E83-471B-BF9B-194822F30E99}" destId="{BF800029-0E35-4532-9C0B-78B15E9A9BB8}" srcOrd="1" destOrd="0" presId="urn:microsoft.com/office/officeart/2005/8/layout/balance1"/>
    <dgm:cxn modelId="{12AE1DF3-541B-4E8F-B578-62BEB28C6487}" type="presParOf" srcId="{BF800029-0E35-4532-9C0B-78B15E9A9BB8}" destId="{8F8756AA-DF27-4C96-BA41-EAFE46A2A1DC}" srcOrd="0" destOrd="0" presId="urn:microsoft.com/office/officeart/2005/8/layout/balance1"/>
    <dgm:cxn modelId="{B7923081-5A97-4F36-AC8F-014A62A732E0}" type="presParOf" srcId="{BF800029-0E35-4532-9C0B-78B15E9A9BB8}" destId="{1C349BC0-1863-475B-AEC1-57C2263895F5}" srcOrd="1" destOrd="0" presId="urn:microsoft.com/office/officeart/2005/8/layout/balance1"/>
    <dgm:cxn modelId="{26A60DE5-8A53-4C57-A24A-74058EE6C356}" type="presParOf" srcId="{E7227B24-2E83-471B-BF9B-194822F30E99}" destId="{4ECD5D98-FF0B-49CF-BD62-E8EC15F57B7C}" srcOrd="2" destOrd="0" presId="urn:microsoft.com/office/officeart/2005/8/layout/balance1"/>
    <dgm:cxn modelId="{10A25FDD-6A04-41DF-A124-BECEB436811E}" type="presParOf" srcId="{4ECD5D98-FF0B-49CF-BD62-E8EC15F57B7C}" destId="{EF2E0B47-78E7-49A2-8E80-54E1B27A3ED0}" srcOrd="0" destOrd="0" presId="urn:microsoft.com/office/officeart/2005/8/layout/balance1"/>
    <dgm:cxn modelId="{D539F6B0-3A6B-407E-9709-644EA8690277}" type="presParOf" srcId="{4ECD5D98-FF0B-49CF-BD62-E8EC15F57B7C}" destId="{31ECF2B4-6DD7-405E-88B2-31761411150B}" srcOrd="1" destOrd="0" presId="urn:microsoft.com/office/officeart/2005/8/layout/balance1"/>
    <dgm:cxn modelId="{6783A08C-212D-41CF-8ED2-94B059D29339}" type="presParOf" srcId="{4ECD5D98-FF0B-49CF-BD62-E8EC15F57B7C}" destId="{56C85D25-834F-4AB0-B262-C0525B37A240}" srcOrd="2" destOrd="0" presId="urn:microsoft.com/office/officeart/2005/8/layout/balance1"/>
    <dgm:cxn modelId="{C7BB7EC2-45E7-424C-B1AF-13F2D0FD9FF2}" type="presParOf" srcId="{4ECD5D98-FF0B-49CF-BD62-E8EC15F57B7C}" destId="{E89EDE66-56B9-42EB-8AD5-8C12EDAADD5E}" srcOrd="3" destOrd="0" presId="urn:microsoft.com/office/officeart/2005/8/layout/balance1"/>
    <dgm:cxn modelId="{A5067CB0-A8BB-4DB8-BDE8-B89C1FDA0030}" type="presParOf" srcId="{4ECD5D98-FF0B-49CF-BD62-E8EC15F57B7C}" destId="{A9F067FE-4C47-4A98-9FC3-2557F6510CE5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563396-3D10-4CC4-8C99-33CD9D23E836}" type="doc">
      <dgm:prSet loTypeId="urn:microsoft.com/office/officeart/2005/8/layout/balance1" loCatId="relationship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8E0B5A14-1EDB-41A0-9907-2A000B9F2F11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dirty="0"/>
        </a:p>
      </dgm:t>
    </dgm:pt>
    <dgm:pt modelId="{9EE7682D-5D2F-4622-830E-BCDE07A46835}" type="parTrans" cxnId="{B048F56A-ED54-4DE9-A850-3F583ABD3B3C}">
      <dgm:prSet/>
      <dgm:spPr/>
      <dgm:t>
        <a:bodyPr/>
        <a:lstStyle/>
        <a:p>
          <a:endParaRPr lang="tr-TR"/>
        </a:p>
      </dgm:t>
    </dgm:pt>
    <dgm:pt modelId="{2229F3BE-0240-4184-8487-224183135BC4}" type="sibTrans" cxnId="{B048F56A-ED54-4DE9-A850-3F583ABD3B3C}">
      <dgm:prSet/>
      <dgm:spPr/>
      <dgm:t>
        <a:bodyPr/>
        <a:lstStyle/>
        <a:p>
          <a:endParaRPr lang="tr-TR"/>
        </a:p>
      </dgm:t>
    </dgm:pt>
    <dgm:pt modelId="{DF43897F-318F-4D13-B58B-76883588E670}">
      <dgm:prSet phldrT="[Metin]" custT="1"/>
      <dgm:spPr/>
      <dgm:t>
        <a:bodyPr/>
        <a:lstStyle/>
        <a:p>
          <a:pPr algn="l">
            <a:lnSpc>
              <a:spcPct val="120000"/>
            </a:lnSpc>
          </a:pP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Kurumun bazı faaliyetlerinde 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usulsüz işlemlerin yapılması  veya yolsuzluk olmasından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kaynaklanan risklerdir.</a:t>
          </a:r>
          <a:endParaRPr lang="tr-TR" sz="1800" dirty="0">
            <a:solidFill>
              <a:schemeClr val="tx1"/>
            </a:solidFill>
          </a:endParaRPr>
        </a:p>
      </dgm:t>
    </dgm:pt>
    <dgm:pt modelId="{6E3A0CF1-1E0D-443C-9BB7-D31A5A6FF2CD}" type="parTrans" cxnId="{92F83ACD-8624-4555-B30E-E579ECE95113}">
      <dgm:prSet/>
      <dgm:spPr/>
      <dgm:t>
        <a:bodyPr/>
        <a:lstStyle/>
        <a:p>
          <a:endParaRPr lang="tr-TR"/>
        </a:p>
      </dgm:t>
    </dgm:pt>
    <dgm:pt modelId="{F2CE95A7-6F7F-4745-A3ED-1475487A178D}" type="sibTrans" cxnId="{92F83ACD-8624-4555-B30E-E579ECE95113}">
      <dgm:prSet/>
      <dgm:spPr/>
      <dgm:t>
        <a:bodyPr/>
        <a:lstStyle/>
        <a:p>
          <a:endParaRPr lang="tr-TR"/>
        </a:p>
      </dgm:t>
    </dgm:pt>
    <dgm:pt modelId="{8F644B32-B94C-46BE-97E5-9B0E4C697517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dirty="0"/>
        </a:p>
      </dgm:t>
    </dgm:pt>
    <dgm:pt modelId="{338F2BF7-FD90-4B15-B870-ACF0048E0F17}" type="parTrans" cxnId="{C5ED6E50-089A-43A5-B5FE-461A9FE4E816}">
      <dgm:prSet/>
      <dgm:spPr/>
      <dgm:t>
        <a:bodyPr/>
        <a:lstStyle/>
        <a:p>
          <a:endParaRPr lang="tr-TR"/>
        </a:p>
      </dgm:t>
    </dgm:pt>
    <dgm:pt modelId="{0F3D7CD9-22F5-43B1-8B45-26FC512FE9D7}" type="sibTrans" cxnId="{C5ED6E50-089A-43A5-B5FE-461A9FE4E816}">
      <dgm:prSet/>
      <dgm:spPr/>
      <dgm:t>
        <a:bodyPr/>
        <a:lstStyle/>
        <a:p>
          <a:endParaRPr lang="tr-TR"/>
        </a:p>
      </dgm:t>
    </dgm:pt>
    <dgm:pt modelId="{80FBB989-86A1-4B0D-8164-123A41495CC6}">
      <dgm:prSet phldrT="[Metin]" custT="1"/>
      <dgm:spPr/>
      <dgm:t>
        <a:bodyPr/>
        <a:lstStyle/>
        <a:p>
          <a:pPr algn="l">
            <a:lnSpc>
              <a:spcPct val="120000"/>
            </a:lnSpc>
            <a:spcAft>
              <a:spcPts val="0"/>
            </a:spcAft>
          </a:pP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Sonuçları genellikle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Yasal  Yaptırım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lara </a:t>
          </a:r>
          <a:r>
            <a:rPr lang="tr-TR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Maruz Kalma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 Kayıp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lar olarak ortaya  çıksa da bazı durumlarda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İtibar  Kaybı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ile de neticelenebilir.</a:t>
          </a:r>
          <a:endParaRPr lang="tr-TR" sz="1800" dirty="0">
            <a:solidFill>
              <a:schemeClr val="tx1"/>
            </a:solidFill>
          </a:endParaRPr>
        </a:p>
      </dgm:t>
    </dgm:pt>
    <dgm:pt modelId="{D129A161-9759-4A8A-8CCF-126D8E82841D}" type="parTrans" cxnId="{22DC7953-0D5A-4E50-8C17-785ECC773BA2}">
      <dgm:prSet/>
      <dgm:spPr/>
      <dgm:t>
        <a:bodyPr/>
        <a:lstStyle/>
        <a:p>
          <a:endParaRPr lang="tr-TR"/>
        </a:p>
      </dgm:t>
    </dgm:pt>
    <dgm:pt modelId="{61BECC48-C3F0-4C36-AADB-F82FD77A53B6}" type="sibTrans" cxnId="{22DC7953-0D5A-4E50-8C17-785ECC773BA2}">
      <dgm:prSet/>
      <dgm:spPr/>
      <dgm:t>
        <a:bodyPr/>
        <a:lstStyle/>
        <a:p>
          <a:endParaRPr lang="tr-TR"/>
        </a:p>
      </dgm:t>
    </dgm:pt>
    <dgm:pt modelId="{E7227B24-2E83-471B-BF9B-194822F30E99}" type="pres">
      <dgm:prSet presAssocID="{36563396-3D10-4CC4-8C99-33CD9D23E83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4EEF161-1C46-4AA2-B983-46A632C83A96}" type="pres">
      <dgm:prSet presAssocID="{36563396-3D10-4CC4-8C99-33CD9D23E836}" presName="dummyMaxCanvas" presStyleCnt="0"/>
      <dgm:spPr/>
    </dgm:pt>
    <dgm:pt modelId="{BF800029-0E35-4532-9C0B-78B15E9A9BB8}" type="pres">
      <dgm:prSet presAssocID="{36563396-3D10-4CC4-8C99-33CD9D23E836}" presName="parentComposite" presStyleCnt="0"/>
      <dgm:spPr/>
    </dgm:pt>
    <dgm:pt modelId="{8F8756AA-DF27-4C96-BA41-EAFE46A2A1DC}" type="pres">
      <dgm:prSet presAssocID="{36563396-3D10-4CC4-8C99-33CD9D23E836}" presName="parent1" presStyleLbl="alignAccFollowNode1" presStyleIdx="0" presStyleCnt="4" custScaleX="235207" custScaleY="90911" custLinFactNeighborX="-44833" custLinFactNeighborY="-2625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1C349BC0-1863-475B-AEC1-57C2263895F5}" type="pres">
      <dgm:prSet presAssocID="{36563396-3D10-4CC4-8C99-33CD9D23E836}" presName="parent2" presStyleLbl="alignAccFollowNode1" presStyleIdx="1" presStyleCnt="4" custScaleX="228327" custScaleY="90911" custLinFactNeighborX="64158" custLinFactNeighborY="-1312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4ECD5D98-FF0B-49CF-BD62-E8EC15F57B7C}" type="pres">
      <dgm:prSet presAssocID="{36563396-3D10-4CC4-8C99-33CD9D23E836}" presName="childrenComposite" presStyleCnt="0"/>
      <dgm:spPr/>
    </dgm:pt>
    <dgm:pt modelId="{EF2E0B47-78E7-49A2-8E80-54E1B27A3ED0}" type="pres">
      <dgm:prSet presAssocID="{36563396-3D10-4CC4-8C99-33CD9D23E836}" presName="dummyMaxCanvas_ChildArea" presStyleCnt="0"/>
      <dgm:spPr/>
    </dgm:pt>
    <dgm:pt modelId="{31ECF2B4-6DD7-405E-88B2-31761411150B}" type="pres">
      <dgm:prSet presAssocID="{36563396-3D10-4CC4-8C99-33CD9D23E836}" presName="fulcrum" presStyleLbl="alignAccFollowNode1" presStyleIdx="2" presStyleCnt="4"/>
      <dgm:spPr/>
    </dgm:pt>
    <dgm:pt modelId="{56C85D25-834F-4AB0-B262-C0525B37A240}" type="pres">
      <dgm:prSet presAssocID="{36563396-3D10-4CC4-8C99-33CD9D23E836}" presName="balance_11" presStyleLbl="alignAccFollowNode1" presStyleIdx="3" presStyleCnt="4" custAng="21288644">
        <dgm:presLayoutVars>
          <dgm:bulletEnabled val="1"/>
        </dgm:presLayoutVars>
      </dgm:prSet>
      <dgm:spPr/>
    </dgm:pt>
    <dgm:pt modelId="{E89EDE66-56B9-42EB-8AD5-8C12EDAADD5E}" type="pres">
      <dgm:prSet presAssocID="{36563396-3D10-4CC4-8C99-33CD9D23E836}" presName="left_11_1" presStyleLbl="node1" presStyleIdx="0" presStyleCnt="2" custScaleX="239396" custLinFactNeighborX="-53837" custLinFactNeighborY="25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F067FE-4C47-4A98-9FC3-2557F6510CE5}" type="pres">
      <dgm:prSet presAssocID="{36563396-3D10-4CC4-8C99-33CD9D23E836}" presName="right_11_1" presStyleLbl="node1" presStyleIdx="1" presStyleCnt="2" custScaleX="218576" custLinFactNeighborX="59838" custLinFactNeighborY="-72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048F56A-ED54-4DE9-A850-3F583ABD3B3C}" srcId="{36563396-3D10-4CC4-8C99-33CD9D23E836}" destId="{8E0B5A14-1EDB-41A0-9907-2A000B9F2F11}" srcOrd="0" destOrd="0" parTransId="{9EE7682D-5D2F-4622-830E-BCDE07A46835}" sibTransId="{2229F3BE-0240-4184-8487-224183135BC4}"/>
    <dgm:cxn modelId="{8A31D5DE-C0CC-4611-BA09-2B6EA00C7157}" type="presOf" srcId="{80FBB989-86A1-4B0D-8164-123A41495CC6}" destId="{A9F067FE-4C47-4A98-9FC3-2557F6510CE5}" srcOrd="0" destOrd="0" presId="urn:microsoft.com/office/officeart/2005/8/layout/balance1"/>
    <dgm:cxn modelId="{C5ED6E50-089A-43A5-B5FE-461A9FE4E816}" srcId="{36563396-3D10-4CC4-8C99-33CD9D23E836}" destId="{8F644B32-B94C-46BE-97E5-9B0E4C697517}" srcOrd="1" destOrd="0" parTransId="{338F2BF7-FD90-4B15-B870-ACF0048E0F17}" sibTransId="{0F3D7CD9-22F5-43B1-8B45-26FC512FE9D7}"/>
    <dgm:cxn modelId="{22DC7953-0D5A-4E50-8C17-785ECC773BA2}" srcId="{8F644B32-B94C-46BE-97E5-9B0E4C697517}" destId="{80FBB989-86A1-4B0D-8164-123A41495CC6}" srcOrd="0" destOrd="0" parTransId="{D129A161-9759-4A8A-8CCF-126D8E82841D}" sibTransId="{61BECC48-C3F0-4C36-AADB-F82FD77A53B6}"/>
    <dgm:cxn modelId="{DB9872C1-846B-4B74-9EC0-A23284E79B07}" type="presOf" srcId="{36563396-3D10-4CC4-8C99-33CD9D23E836}" destId="{E7227B24-2E83-471B-BF9B-194822F30E99}" srcOrd="0" destOrd="0" presId="urn:microsoft.com/office/officeart/2005/8/layout/balance1"/>
    <dgm:cxn modelId="{43AA1E9F-817E-4DEE-9B7A-E0D2CBD48661}" type="presOf" srcId="{8F644B32-B94C-46BE-97E5-9B0E4C697517}" destId="{1C349BC0-1863-475B-AEC1-57C2263895F5}" srcOrd="0" destOrd="0" presId="urn:microsoft.com/office/officeart/2005/8/layout/balance1"/>
    <dgm:cxn modelId="{F8C2AD7C-67F2-497F-90AC-AF7773702B7C}" type="presOf" srcId="{DF43897F-318F-4D13-B58B-76883588E670}" destId="{E89EDE66-56B9-42EB-8AD5-8C12EDAADD5E}" srcOrd="0" destOrd="0" presId="urn:microsoft.com/office/officeart/2005/8/layout/balance1"/>
    <dgm:cxn modelId="{8738B488-531B-4E15-BD81-7DAE594D0480}" type="presOf" srcId="{8E0B5A14-1EDB-41A0-9907-2A000B9F2F11}" destId="{8F8756AA-DF27-4C96-BA41-EAFE46A2A1DC}" srcOrd="0" destOrd="0" presId="urn:microsoft.com/office/officeart/2005/8/layout/balance1"/>
    <dgm:cxn modelId="{92F83ACD-8624-4555-B30E-E579ECE95113}" srcId="{8E0B5A14-1EDB-41A0-9907-2A000B9F2F11}" destId="{DF43897F-318F-4D13-B58B-76883588E670}" srcOrd="0" destOrd="0" parTransId="{6E3A0CF1-1E0D-443C-9BB7-D31A5A6FF2CD}" sibTransId="{F2CE95A7-6F7F-4745-A3ED-1475487A178D}"/>
    <dgm:cxn modelId="{F579AD39-19C2-4C5D-95DE-CD1F769D9122}" type="presParOf" srcId="{E7227B24-2E83-471B-BF9B-194822F30E99}" destId="{34EEF161-1C46-4AA2-B983-46A632C83A96}" srcOrd="0" destOrd="0" presId="urn:microsoft.com/office/officeart/2005/8/layout/balance1"/>
    <dgm:cxn modelId="{AF42782D-44F7-4CDF-8EC2-FA7DFCA33A87}" type="presParOf" srcId="{E7227B24-2E83-471B-BF9B-194822F30E99}" destId="{BF800029-0E35-4532-9C0B-78B15E9A9BB8}" srcOrd="1" destOrd="0" presId="urn:microsoft.com/office/officeart/2005/8/layout/balance1"/>
    <dgm:cxn modelId="{9F628C50-C5A8-496A-9CE8-8D0DA617A5DC}" type="presParOf" srcId="{BF800029-0E35-4532-9C0B-78B15E9A9BB8}" destId="{8F8756AA-DF27-4C96-BA41-EAFE46A2A1DC}" srcOrd="0" destOrd="0" presId="urn:microsoft.com/office/officeart/2005/8/layout/balance1"/>
    <dgm:cxn modelId="{EE6848BA-8259-45DB-8B15-E32358164CF6}" type="presParOf" srcId="{BF800029-0E35-4532-9C0B-78B15E9A9BB8}" destId="{1C349BC0-1863-475B-AEC1-57C2263895F5}" srcOrd="1" destOrd="0" presId="urn:microsoft.com/office/officeart/2005/8/layout/balance1"/>
    <dgm:cxn modelId="{16DE5017-4DA5-424F-AD27-8F6479E5CC6A}" type="presParOf" srcId="{E7227B24-2E83-471B-BF9B-194822F30E99}" destId="{4ECD5D98-FF0B-49CF-BD62-E8EC15F57B7C}" srcOrd="2" destOrd="0" presId="urn:microsoft.com/office/officeart/2005/8/layout/balance1"/>
    <dgm:cxn modelId="{F17C3178-BE21-4D5E-B6CF-26D7C63A311A}" type="presParOf" srcId="{4ECD5D98-FF0B-49CF-BD62-E8EC15F57B7C}" destId="{EF2E0B47-78E7-49A2-8E80-54E1B27A3ED0}" srcOrd="0" destOrd="0" presId="urn:microsoft.com/office/officeart/2005/8/layout/balance1"/>
    <dgm:cxn modelId="{5479195C-B7D7-4875-9D07-CCE0A22CFFDD}" type="presParOf" srcId="{4ECD5D98-FF0B-49CF-BD62-E8EC15F57B7C}" destId="{31ECF2B4-6DD7-405E-88B2-31761411150B}" srcOrd="1" destOrd="0" presId="urn:microsoft.com/office/officeart/2005/8/layout/balance1"/>
    <dgm:cxn modelId="{E38A9D71-9190-4D38-AC55-7D34EBB08A95}" type="presParOf" srcId="{4ECD5D98-FF0B-49CF-BD62-E8EC15F57B7C}" destId="{56C85D25-834F-4AB0-B262-C0525B37A240}" srcOrd="2" destOrd="0" presId="urn:microsoft.com/office/officeart/2005/8/layout/balance1"/>
    <dgm:cxn modelId="{7882244D-E999-4FCF-92A6-1DE1FC5D389F}" type="presParOf" srcId="{4ECD5D98-FF0B-49CF-BD62-E8EC15F57B7C}" destId="{E89EDE66-56B9-42EB-8AD5-8C12EDAADD5E}" srcOrd="3" destOrd="0" presId="urn:microsoft.com/office/officeart/2005/8/layout/balance1"/>
    <dgm:cxn modelId="{D2BBFF5A-268B-4161-9511-E51035ADDCE5}" type="presParOf" srcId="{4ECD5D98-FF0B-49CF-BD62-E8EC15F57B7C}" destId="{A9F067FE-4C47-4A98-9FC3-2557F6510CE5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563396-3D10-4CC4-8C99-33CD9D23E836}" type="doc">
      <dgm:prSet loTypeId="urn:microsoft.com/office/officeart/2005/8/layout/balance1" loCatId="relationship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8E0B5A14-1EDB-41A0-9907-2A000B9F2F11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dirty="0"/>
        </a:p>
      </dgm:t>
    </dgm:pt>
    <dgm:pt modelId="{9EE7682D-5D2F-4622-830E-BCDE07A46835}" type="parTrans" cxnId="{B048F56A-ED54-4DE9-A850-3F583ABD3B3C}">
      <dgm:prSet/>
      <dgm:spPr/>
      <dgm:t>
        <a:bodyPr/>
        <a:lstStyle/>
        <a:p>
          <a:endParaRPr lang="tr-TR"/>
        </a:p>
      </dgm:t>
    </dgm:pt>
    <dgm:pt modelId="{2229F3BE-0240-4184-8487-224183135BC4}" type="sibTrans" cxnId="{B048F56A-ED54-4DE9-A850-3F583ABD3B3C}">
      <dgm:prSet/>
      <dgm:spPr/>
      <dgm:t>
        <a:bodyPr/>
        <a:lstStyle/>
        <a:p>
          <a:endParaRPr lang="tr-TR"/>
        </a:p>
      </dgm:t>
    </dgm:pt>
    <dgm:pt modelId="{DF43897F-318F-4D13-B58B-76883588E670}">
      <dgm:prSet phldrT="[Metin]" custT="1"/>
      <dgm:spPr/>
      <dgm:t>
        <a:bodyPr/>
        <a:lstStyle/>
        <a:p>
          <a:pPr algn="l">
            <a:lnSpc>
              <a:spcPct val="120000"/>
            </a:lnSpc>
          </a:pP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Kurumun değerlerinin çalınmasına  veya yok edilmesine veya insanların  fiziki güvenliğini tehdit eden  tehlikelere karşı yürütülen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güvenlik  faaliyetlerinin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yetersizliği veya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iyi  yönetilememesinden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kaynaklanan  risklerdir.</a:t>
          </a:r>
          <a:endParaRPr lang="tr-TR" sz="1800" dirty="0">
            <a:solidFill>
              <a:schemeClr val="tx1"/>
            </a:solidFill>
          </a:endParaRPr>
        </a:p>
      </dgm:t>
    </dgm:pt>
    <dgm:pt modelId="{6E3A0CF1-1E0D-443C-9BB7-D31A5A6FF2CD}" type="parTrans" cxnId="{92F83ACD-8624-4555-B30E-E579ECE95113}">
      <dgm:prSet/>
      <dgm:spPr/>
      <dgm:t>
        <a:bodyPr/>
        <a:lstStyle/>
        <a:p>
          <a:endParaRPr lang="tr-TR"/>
        </a:p>
      </dgm:t>
    </dgm:pt>
    <dgm:pt modelId="{F2CE95A7-6F7F-4745-A3ED-1475487A178D}" type="sibTrans" cxnId="{92F83ACD-8624-4555-B30E-E579ECE95113}">
      <dgm:prSet/>
      <dgm:spPr/>
      <dgm:t>
        <a:bodyPr/>
        <a:lstStyle/>
        <a:p>
          <a:endParaRPr lang="tr-TR"/>
        </a:p>
      </dgm:t>
    </dgm:pt>
    <dgm:pt modelId="{8F644B32-B94C-46BE-97E5-9B0E4C697517}">
      <dgm:prSet phldrT="[Metin]" custT="1"/>
      <dgm:spPr/>
      <dgm:t>
        <a:bodyPr/>
        <a:lstStyle/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r>
            <a:rPr lang="tr-TR" sz="2000" b="1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dirty="0"/>
        </a:p>
      </dgm:t>
    </dgm:pt>
    <dgm:pt modelId="{338F2BF7-FD90-4B15-B870-ACF0048E0F17}" type="parTrans" cxnId="{C5ED6E50-089A-43A5-B5FE-461A9FE4E816}">
      <dgm:prSet/>
      <dgm:spPr/>
      <dgm:t>
        <a:bodyPr/>
        <a:lstStyle/>
        <a:p>
          <a:endParaRPr lang="tr-TR"/>
        </a:p>
      </dgm:t>
    </dgm:pt>
    <dgm:pt modelId="{0F3D7CD9-22F5-43B1-8B45-26FC512FE9D7}" type="sibTrans" cxnId="{C5ED6E50-089A-43A5-B5FE-461A9FE4E816}">
      <dgm:prSet/>
      <dgm:spPr/>
      <dgm:t>
        <a:bodyPr/>
        <a:lstStyle/>
        <a:p>
          <a:endParaRPr lang="tr-TR"/>
        </a:p>
      </dgm:t>
    </dgm:pt>
    <dgm:pt modelId="{80FBB989-86A1-4B0D-8164-123A41495CC6}">
      <dgm:prSet phldrT="[Metin]" custT="1"/>
      <dgm:spPr/>
      <dgm:t>
        <a:bodyPr/>
        <a:lstStyle/>
        <a:p>
          <a:pPr algn="l">
            <a:lnSpc>
              <a:spcPct val="120000"/>
            </a:lnSpc>
            <a:spcAft>
              <a:spcPts val="0"/>
            </a:spcAft>
          </a:pP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Sonuçları genellikle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İnsan Sağlığı 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veya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Hayat Kaybı</a:t>
          </a:r>
          <a:r>
            <a:rPr lang="tr-TR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veya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  Kayıplar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olarak ortaya çıksa da bazı  durumlarda</a:t>
          </a:r>
          <a:r>
            <a: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İtibar Kaybı 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 </a:t>
          </a:r>
          <a:r>
            <a:rPr lang="tr-TR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Yasal  Yaptırım</a:t>
          </a:r>
          <a:r>
            <a:rPr lang="tr-TR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lara Maruz kalma olarak da  neticelenebilir.</a:t>
          </a:r>
          <a:endParaRPr lang="tr-TR" sz="1800" dirty="0">
            <a:solidFill>
              <a:schemeClr val="tx1"/>
            </a:solidFill>
          </a:endParaRPr>
        </a:p>
      </dgm:t>
    </dgm:pt>
    <dgm:pt modelId="{D129A161-9759-4A8A-8CCF-126D8E82841D}" type="parTrans" cxnId="{22DC7953-0D5A-4E50-8C17-785ECC773BA2}">
      <dgm:prSet/>
      <dgm:spPr/>
      <dgm:t>
        <a:bodyPr/>
        <a:lstStyle/>
        <a:p>
          <a:endParaRPr lang="tr-TR"/>
        </a:p>
      </dgm:t>
    </dgm:pt>
    <dgm:pt modelId="{61BECC48-C3F0-4C36-AADB-F82FD77A53B6}" type="sibTrans" cxnId="{22DC7953-0D5A-4E50-8C17-785ECC773BA2}">
      <dgm:prSet/>
      <dgm:spPr/>
      <dgm:t>
        <a:bodyPr/>
        <a:lstStyle/>
        <a:p>
          <a:endParaRPr lang="tr-TR"/>
        </a:p>
      </dgm:t>
    </dgm:pt>
    <dgm:pt modelId="{E7227B24-2E83-471B-BF9B-194822F30E99}" type="pres">
      <dgm:prSet presAssocID="{36563396-3D10-4CC4-8C99-33CD9D23E83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4EEF161-1C46-4AA2-B983-46A632C83A96}" type="pres">
      <dgm:prSet presAssocID="{36563396-3D10-4CC4-8C99-33CD9D23E836}" presName="dummyMaxCanvas" presStyleCnt="0"/>
      <dgm:spPr/>
    </dgm:pt>
    <dgm:pt modelId="{BF800029-0E35-4532-9C0B-78B15E9A9BB8}" type="pres">
      <dgm:prSet presAssocID="{36563396-3D10-4CC4-8C99-33CD9D23E836}" presName="parentComposite" presStyleCnt="0"/>
      <dgm:spPr/>
    </dgm:pt>
    <dgm:pt modelId="{8F8756AA-DF27-4C96-BA41-EAFE46A2A1DC}" type="pres">
      <dgm:prSet presAssocID="{36563396-3D10-4CC4-8C99-33CD9D23E836}" presName="parent1" presStyleLbl="alignAccFollowNode1" presStyleIdx="0" presStyleCnt="4" custScaleX="235207" custScaleY="90911" custLinFactNeighborX="-44833" custLinFactNeighborY="-2625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1C349BC0-1863-475B-AEC1-57C2263895F5}" type="pres">
      <dgm:prSet presAssocID="{36563396-3D10-4CC4-8C99-33CD9D23E836}" presName="parent2" presStyleLbl="alignAccFollowNode1" presStyleIdx="1" presStyleCnt="4" custScaleX="228327" custScaleY="90911" custLinFactNeighborX="64158" custLinFactNeighborY="-1312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4ECD5D98-FF0B-49CF-BD62-E8EC15F57B7C}" type="pres">
      <dgm:prSet presAssocID="{36563396-3D10-4CC4-8C99-33CD9D23E836}" presName="childrenComposite" presStyleCnt="0"/>
      <dgm:spPr/>
    </dgm:pt>
    <dgm:pt modelId="{EF2E0B47-78E7-49A2-8E80-54E1B27A3ED0}" type="pres">
      <dgm:prSet presAssocID="{36563396-3D10-4CC4-8C99-33CD9D23E836}" presName="dummyMaxCanvas_ChildArea" presStyleCnt="0"/>
      <dgm:spPr/>
    </dgm:pt>
    <dgm:pt modelId="{31ECF2B4-6DD7-405E-88B2-31761411150B}" type="pres">
      <dgm:prSet presAssocID="{36563396-3D10-4CC4-8C99-33CD9D23E836}" presName="fulcrum" presStyleLbl="alignAccFollowNode1" presStyleIdx="2" presStyleCnt="4"/>
      <dgm:spPr/>
    </dgm:pt>
    <dgm:pt modelId="{56C85D25-834F-4AB0-B262-C0525B37A240}" type="pres">
      <dgm:prSet presAssocID="{36563396-3D10-4CC4-8C99-33CD9D23E836}" presName="balance_11" presStyleLbl="alignAccFollowNode1" presStyleIdx="3" presStyleCnt="4" custAng="21288644">
        <dgm:presLayoutVars>
          <dgm:bulletEnabled val="1"/>
        </dgm:presLayoutVars>
      </dgm:prSet>
      <dgm:spPr/>
    </dgm:pt>
    <dgm:pt modelId="{E89EDE66-56B9-42EB-8AD5-8C12EDAADD5E}" type="pres">
      <dgm:prSet presAssocID="{36563396-3D10-4CC4-8C99-33CD9D23E836}" presName="left_11_1" presStyleLbl="node1" presStyleIdx="0" presStyleCnt="2" custScaleX="239396" custLinFactNeighborX="-53837" custLinFactNeighborY="259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F067FE-4C47-4A98-9FC3-2557F6510CE5}" type="pres">
      <dgm:prSet presAssocID="{36563396-3D10-4CC4-8C99-33CD9D23E836}" presName="right_11_1" presStyleLbl="node1" presStyleIdx="1" presStyleCnt="2" custScaleX="218576" custLinFactNeighborX="59838" custLinFactNeighborY="-720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2DC7953-0D5A-4E50-8C17-785ECC773BA2}" srcId="{8F644B32-B94C-46BE-97E5-9B0E4C697517}" destId="{80FBB989-86A1-4B0D-8164-123A41495CC6}" srcOrd="0" destOrd="0" parTransId="{D129A161-9759-4A8A-8CCF-126D8E82841D}" sibTransId="{61BECC48-C3F0-4C36-AADB-F82FD77A53B6}"/>
    <dgm:cxn modelId="{2B1D8996-72F1-443D-8E60-859CF0E6ED2C}" type="presOf" srcId="{DF43897F-318F-4D13-B58B-76883588E670}" destId="{E89EDE66-56B9-42EB-8AD5-8C12EDAADD5E}" srcOrd="0" destOrd="0" presId="urn:microsoft.com/office/officeart/2005/8/layout/balance1"/>
    <dgm:cxn modelId="{F76DAE79-C101-4EB2-B1F0-CF4553F4C0A5}" type="presOf" srcId="{8F644B32-B94C-46BE-97E5-9B0E4C697517}" destId="{1C349BC0-1863-475B-AEC1-57C2263895F5}" srcOrd="0" destOrd="0" presId="urn:microsoft.com/office/officeart/2005/8/layout/balance1"/>
    <dgm:cxn modelId="{CFF61900-9027-4E6D-ACD3-E31D98AD8399}" type="presOf" srcId="{8E0B5A14-1EDB-41A0-9907-2A000B9F2F11}" destId="{8F8756AA-DF27-4C96-BA41-EAFE46A2A1DC}" srcOrd="0" destOrd="0" presId="urn:microsoft.com/office/officeart/2005/8/layout/balance1"/>
    <dgm:cxn modelId="{92F83ACD-8624-4555-B30E-E579ECE95113}" srcId="{8E0B5A14-1EDB-41A0-9907-2A000B9F2F11}" destId="{DF43897F-318F-4D13-B58B-76883588E670}" srcOrd="0" destOrd="0" parTransId="{6E3A0CF1-1E0D-443C-9BB7-D31A5A6FF2CD}" sibTransId="{F2CE95A7-6F7F-4745-A3ED-1475487A178D}"/>
    <dgm:cxn modelId="{738F467D-D6E5-4B24-9A05-41002E8F88BA}" type="presOf" srcId="{80FBB989-86A1-4B0D-8164-123A41495CC6}" destId="{A9F067FE-4C47-4A98-9FC3-2557F6510CE5}" srcOrd="0" destOrd="0" presId="urn:microsoft.com/office/officeart/2005/8/layout/balance1"/>
    <dgm:cxn modelId="{B048F56A-ED54-4DE9-A850-3F583ABD3B3C}" srcId="{36563396-3D10-4CC4-8C99-33CD9D23E836}" destId="{8E0B5A14-1EDB-41A0-9907-2A000B9F2F11}" srcOrd="0" destOrd="0" parTransId="{9EE7682D-5D2F-4622-830E-BCDE07A46835}" sibTransId="{2229F3BE-0240-4184-8487-224183135BC4}"/>
    <dgm:cxn modelId="{A091E9E1-A9F6-48AD-997C-975E84C6704A}" type="presOf" srcId="{36563396-3D10-4CC4-8C99-33CD9D23E836}" destId="{E7227B24-2E83-471B-BF9B-194822F30E99}" srcOrd="0" destOrd="0" presId="urn:microsoft.com/office/officeart/2005/8/layout/balance1"/>
    <dgm:cxn modelId="{C5ED6E50-089A-43A5-B5FE-461A9FE4E816}" srcId="{36563396-3D10-4CC4-8C99-33CD9D23E836}" destId="{8F644B32-B94C-46BE-97E5-9B0E4C697517}" srcOrd="1" destOrd="0" parTransId="{338F2BF7-FD90-4B15-B870-ACF0048E0F17}" sibTransId="{0F3D7CD9-22F5-43B1-8B45-26FC512FE9D7}"/>
    <dgm:cxn modelId="{0A64576A-F208-4155-8DE4-E7CE4B14E515}" type="presParOf" srcId="{E7227B24-2E83-471B-BF9B-194822F30E99}" destId="{34EEF161-1C46-4AA2-B983-46A632C83A96}" srcOrd="0" destOrd="0" presId="urn:microsoft.com/office/officeart/2005/8/layout/balance1"/>
    <dgm:cxn modelId="{91CD627C-F187-4EBD-9056-1416CA5BBBE1}" type="presParOf" srcId="{E7227B24-2E83-471B-BF9B-194822F30E99}" destId="{BF800029-0E35-4532-9C0B-78B15E9A9BB8}" srcOrd="1" destOrd="0" presId="urn:microsoft.com/office/officeart/2005/8/layout/balance1"/>
    <dgm:cxn modelId="{6B10B227-3509-4FBD-B557-49AA2D98ADE2}" type="presParOf" srcId="{BF800029-0E35-4532-9C0B-78B15E9A9BB8}" destId="{8F8756AA-DF27-4C96-BA41-EAFE46A2A1DC}" srcOrd="0" destOrd="0" presId="urn:microsoft.com/office/officeart/2005/8/layout/balance1"/>
    <dgm:cxn modelId="{B5A8D867-0899-40E3-BE45-238D8C30050B}" type="presParOf" srcId="{BF800029-0E35-4532-9C0B-78B15E9A9BB8}" destId="{1C349BC0-1863-475B-AEC1-57C2263895F5}" srcOrd="1" destOrd="0" presId="urn:microsoft.com/office/officeart/2005/8/layout/balance1"/>
    <dgm:cxn modelId="{E022EB00-76E6-429C-B6F7-F26825FD2A4D}" type="presParOf" srcId="{E7227B24-2E83-471B-BF9B-194822F30E99}" destId="{4ECD5D98-FF0B-49CF-BD62-E8EC15F57B7C}" srcOrd="2" destOrd="0" presId="urn:microsoft.com/office/officeart/2005/8/layout/balance1"/>
    <dgm:cxn modelId="{96BF1448-66DD-477F-84EE-20C4AE4D53A6}" type="presParOf" srcId="{4ECD5D98-FF0B-49CF-BD62-E8EC15F57B7C}" destId="{EF2E0B47-78E7-49A2-8E80-54E1B27A3ED0}" srcOrd="0" destOrd="0" presId="urn:microsoft.com/office/officeart/2005/8/layout/balance1"/>
    <dgm:cxn modelId="{C48866F6-16FC-485D-9C38-0BDBABD01D8B}" type="presParOf" srcId="{4ECD5D98-FF0B-49CF-BD62-E8EC15F57B7C}" destId="{31ECF2B4-6DD7-405E-88B2-31761411150B}" srcOrd="1" destOrd="0" presId="urn:microsoft.com/office/officeart/2005/8/layout/balance1"/>
    <dgm:cxn modelId="{6CDB8652-3B45-497F-A182-49330B10DD23}" type="presParOf" srcId="{4ECD5D98-FF0B-49CF-BD62-E8EC15F57B7C}" destId="{56C85D25-834F-4AB0-B262-C0525B37A240}" srcOrd="2" destOrd="0" presId="urn:microsoft.com/office/officeart/2005/8/layout/balance1"/>
    <dgm:cxn modelId="{D110162E-C2AA-46B9-95DE-EA0B67128CC8}" type="presParOf" srcId="{4ECD5D98-FF0B-49CF-BD62-E8EC15F57B7C}" destId="{E89EDE66-56B9-42EB-8AD5-8C12EDAADD5E}" srcOrd="3" destOrd="0" presId="urn:microsoft.com/office/officeart/2005/8/layout/balance1"/>
    <dgm:cxn modelId="{F2A5DB51-4D28-4961-8484-FFEE7D7B7138}" type="presParOf" srcId="{4ECD5D98-FF0B-49CF-BD62-E8EC15F57B7C}" destId="{A9F067FE-4C47-4A98-9FC3-2557F6510CE5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0766F-396F-483D-AFF5-BC9065446F6D}">
      <dsp:nvSpPr>
        <dsp:cNvPr id="0" name=""/>
        <dsp:cNvSpPr/>
      </dsp:nvSpPr>
      <dsp:spPr>
        <a:xfrm rot="5400000">
          <a:off x="4643947" y="-1763018"/>
          <a:ext cx="1123999" cy="493110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Arial" pitchFamily="34" charset="0"/>
            </a:rPr>
            <a:t>Riski azaltmak i</a:t>
          </a:r>
          <a:r>
            <a:rPr lang="tr-TR" sz="2000" kern="1200" dirty="0" smtClean="0"/>
            <a:t>ç</a:t>
          </a:r>
          <a:r>
            <a:rPr lang="tr-TR" sz="2000" kern="1200" dirty="0" smtClean="0">
              <a:latin typeface="Arial" pitchFamily="34" charset="0"/>
            </a:rPr>
            <a:t>in herhangi bir girişimin olmadığı durumdaki doğal risk</a:t>
          </a:r>
          <a:endParaRPr lang="tr-TR" sz="2000" kern="1200" dirty="0"/>
        </a:p>
      </dsp:txBody>
      <dsp:txXfrm rot="-5400000">
        <a:off x="2740394" y="195404"/>
        <a:ext cx="4876238" cy="1014261"/>
      </dsp:txXfrm>
    </dsp:sp>
    <dsp:sp modelId="{DC36587A-1AAB-4AF2-BEDB-AFA12BBD5035}">
      <dsp:nvSpPr>
        <dsp:cNvPr id="0" name=""/>
        <dsp:cNvSpPr/>
      </dsp:nvSpPr>
      <dsp:spPr>
        <a:xfrm>
          <a:off x="33354" y="35"/>
          <a:ext cx="2707039" cy="14049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latin typeface="Arial" pitchFamily="34" charset="0"/>
            </a:rPr>
            <a:t>DOĞAL RİSK</a:t>
          </a:r>
          <a:endParaRPr lang="tr-TR" sz="2800" b="1" kern="1200" dirty="0"/>
        </a:p>
      </dsp:txBody>
      <dsp:txXfrm>
        <a:off x="101940" y="68621"/>
        <a:ext cx="2569867" cy="1267827"/>
      </dsp:txXfrm>
    </dsp:sp>
    <dsp:sp modelId="{F6164A7C-53D6-4A84-BCD1-AEC60B7D097D}">
      <dsp:nvSpPr>
        <dsp:cNvPr id="0" name=""/>
        <dsp:cNvSpPr/>
      </dsp:nvSpPr>
      <dsp:spPr>
        <a:xfrm rot="5400000">
          <a:off x="4647636" y="-319375"/>
          <a:ext cx="1123999" cy="4931107"/>
        </a:xfrm>
        <a:prstGeom prst="round2SameRect">
          <a:avLst/>
        </a:prstGeom>
        <a:solidFill>
          <a:schemeClr val="accent4">
            <a:tint val="40000"/>
            <a:alpha val="90000"/>
            <a:hueOff val="428112"/>
            <a:satOff val="14362"/>
            <a:lumOff val="245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Arial" pitchFamily="34" charset="0"/>
            </a:rPr>
            <a:t>Riskin azaltılması i</a:t>
          </a:r>
          <a:r>
            <a:rPr lang="tr-TR" sz="2000" kern="1200" dirty="0" smtClean="0"/>
            <a:t>ç</a:t>
          </a:r>
          <a:r>
            <a:rPr lang="tr-TR" sz="2000" kern="1200" dirty="0" smtClean="0">
              <a:latin typeface="Arial" pitchFamily="34" charset="0"/>
            </a:rPr>
            <a:t>in gerekli </a:t>
          </a:r>
          <a:r>
            <a:rPr lang="tr-TR" sz="2000" u="sng" kern="1200" dirty="0" smtClean="0"/>
            <a:t>ö</a:t>
          </a:r>
          <a:r>
            <a:rPr lang="tr-TR" sz="2000" u="sng" kern="1200" dirty="0" smtClean="0">
              <a:latin typeface="Arial" pitchFamily="34" charset="0"/>
            </a:rPr>
            <a:t>nlemlerin alındığı durumda </a:t>
          </a:r>
          <a:r>
            <a:rPr lang="tr-TR" sz="2000" kern="1200" dirty="0" smtClean="0">
              <a:latin typeface="Arial" pitchFamily="34" charset="0"/>
            </a:rPr>
            <a:t>ka</a:t>
          </a:r>
          <a:r>
            <a:rPr lang="tr-TR" sz="2000" kern="1200" dirty="0" smtClean="0"/>
            <a:t>ç</a:t>
          </a:r>
          <a:r>
            <a:rPr lang="tr-TR" sz="2000" kern="1200" dirty="0" smtClean="0">
              <a:latin typeface="Arial" pitchFamily="34" charset="0"/>
            </a:rPr>
            <a:t>ınılmaz olarak kalan risk</a:t>
          </a:r>
          <a:endParaRPr lang="tr-TR" sz="2000" kern="1200" dirty="0"/>
        </a:p>
      </dsp:txBody>
      <dsp:txXfrm rot="-5400000">
        <a:off x="2744083" y="1639047"/>
        <a:ext cx="4876238" cy="1014261"/>
      </dsp:txXfrm>
    </dsp:sp>
    <dsp:sp modelId="{A61B082A-6189-456B-81E2-4C93FA85FDD2}">
      <dsp:nvSpPr>
        <dsp:cNvPr id="0" name=""/>
        <dsp:cNvSpPr/>
      </dsp:nvSpPr>
      <dsp:spPr>
        <a:xfrm>
          <a:off x="33354" y="1475284"/>
          <a:ext cx="2707039" cy="1404999"/>
        </a:xfrm>
        <a:prstGeom prst="roundRect">
          <a:avLst/>
        </a:prstGeom>
        <a:solidFill>
          <a:schemeClr val="accent4">
            <a:hueOff val="359873"/>
            <a:satOff val="17380"/>
            <a:lumOff val="980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smtClean="0">
              <a:latin typeface="Arial" pitchFamily="34" charset="0"/>
            </a:rPr>
            <a:t>ARTIK RİSK</a:t>
          </a:r>
          <a:endParaRPr lang="tr-TR" sz="2800" b="1" kern="1200" dirty="0"/>
        </a:p>
      </dsp:txBody>
      <dsp:txXfrm>
        <a:off x="101940" y="1543870"/>
        <a:ext cx="2569867" cy="12678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756AA-DF27-4C96-BA41-EAFE46A2A1DC}">
      <dsp:nvSpPr>
        <dsp:cNvPr id="0" name=""/>
        <dsp:cNvSpPr/>
      </dsp:nvSpPr>
      <dsp:spPr>
        <a:xfrm>
          <a:off x="626601" y="65947"/>
          <a:ext cx="3406516" cy="92957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kern="1200" dirty="0"/>
        </a:p>
      </dsp:txBody>
      <dsp:txXfrm>
        <a:off x="653827" y="93173"/>
        <a:ext cx="3352064" cy="875125"/>
      </dsp:txXfrm>
    </dsp:sp>
    <dsp:sp modelId="{1C349BC0-1863-475B-AEC1-57C2263895F5}">
      <dsp:nvSpPr>
        <dsp:cNvPr id="0" name=""/>
        <dsp:cNvSpPr/>
      </dsp:nvSpPr>
      <dsp:spPr>
        <a:xfrm>
          <a:off x="4245163" y="65947"/>
          <a:ext cx="3277440" cy="92957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kern="1200" dirty="0"/>
        </a:p>
      </dsp:txBody>
      <dsp:txXfrm>
        <a:off x="4272389" y="93173"/>
        <a:ext cx="3222988" cy="875125"/>
      </dsp:txXfrm>
    </dsp:sp>
    <dsp:sp modelId="{31ECF2B4-6DD7-405E-88B2-31761411150B}">
      <dsp:nvSpPr>
        <dsp:cNvPr id="0" name=""/>
        <dsp:cNvSpPr/>
      </dsp:nvSpPr>
      <dsp:spPr>
        <a:xfrm>
          <a:off x="3618808" y="4345682"/>
          <a:ext cx="766885" cy="766885"/>
        </a:xfrm>
        <a:prstGeom prst="triangl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CD9F4A-F966-4AB2-BD6A-C8183A160151}">
      <dsp:nvSpPr>
        <dsp:cNvPr id="0" name=""/>
        <dsp:cNvSpPr/>
      </dsp:nvSpPr>
      <dsp:spPr>
        <a:xfrm rot="21360000">
          <a:off x="1700893" y="4017063"/>
          <a:ext cx="4602716" cy="32185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B24581-BFA2-4584-A2F0-8089D3C6B90C}">
      <dsp:nvSpPr>
        <dsp:cNvPr id="0" name=""/>
        <dsp:cNvSpPr/>
      </dsp:nvSpPr>
      <dsp:spPr>
        <a:xfrm rot="21360000">
          <a:off x="925950" y="1379435"/>
          <a:ext cx="3289563" cy="2640000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Kurumun</a:t>
          </a:r>
          <a:r>
            <a:rPr lang="tr-TR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bilgilerinin  kaydedilmesine,  saklanmasına ve  sunulmasına yönelik seçilen  </a:t>
          </a:r>
          <a:r>
            <a:rPr lang="tr-TR" sz="16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bilgi işlem teknolojilerinin </a:t>
          </a:r>
          <a:r>
            <a:rPr lang="tr-TR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  yazılımların yanlışlığından,  </a:t>
          </a:r>
          <a:r>
            <a:rPr lang="tr-TR" sz="16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iyi yönetilememesinden  veya yetersizliğinden</a:t>
          </a:r>
          <a:r>
            <a:rPr lang="tr-TR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kaynaklanan risklerdir.</a:t>
          </a:r>
          <a:endParaRPr lang="tr-TR" sz="1600" kern="1200" dirty="0">
            <a:solidFill>
              <a:schemeClr val="tx1"/>
            </a:solidFill>
          </a:endParaRPr>
        </a:p>
      </dsp:txBody>
      <dsp:txXfrm>
        <a:off x="1054824" y="1508309"/>
        <a:ext cx="3031815" cy="23822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B8A90-A91B-4BCF-BEB0-7A76453C400D}">
      <dsp:nvSpPr>
        <dsp:cNvPr id="0" name=""/>
        <dsp:cNvSpPr/>
      </dsp:nvSpPr>
      <dsp:spPr>
        <a:xfrm>
          <a:off x="780923" y="0"/>
          <a:ext cx="5619333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6E18E-B995-435F-800F-79F17D4A2627}">
      <dsp:nvSpPr>
        <dsp:cNvPr id="0" name=""/>
        <dsp:cNvSpPr/>
      </dsp:nvSpPr>
      <dsp:spPr>
        <a:xfrm>
          <a:off x="520205" y="192129"/>
          <a:ext cx="2887358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Operasyonel</a:t>
          </a:r>
          <a:r>
            <a:rPr lang="tr-TR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Sonuçlara  ulaşamama</a:t>
          </a:r>
          <a:r>
            <a:rPr lang="tr-TR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nın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599560" y="271484"/>
        <a:ext cx="2728648" cy="1466890"/>
      </dsp:txXfrm>
    </dsp:sp>
    <dsp:sp modelId="{20690415-2B10-4020-AD9E-84D4FE473102}">
      <dsp:nvSpPr>
        <dsp:cNvPr id="0" name=""/>
        <dsp:cNvSpPr/>
      </dsp:nvSpPr>
      <dsp:spPr>
        <a:xfrm>
          <a:off x="3767959" y="171549"/>
          <a:ext cx="2887358" cy="1625600"/>
        </a:xfrm>
        <a:prstGeom prst="roundRect">
          <a:avLst/>
        </a:prstGeom>
        <a:solidFill>
          <a:schemeClr val="accent4">
            <a:hueOff val="119958"/>
            <a:satOff val="5793"/>
            <a:lumOff val="32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Doğru raporlar üretememe ve  hesap verememe</a:t>
          </a:r>
          <a:r>
            <a:rPr lang="tr-TR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nin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3847314" y="250904"/>
        <a:ext cx="2728648" cy="1466890"/>
      </dsp:txXfrm>
    </dsp:sp>
    <dsp:sp modelId="{907C37B3-30C6-4373-9B95-16A7F41D0847}">
      <dsp:nvSpPr>
        <dsp:cNvPr id="0" name=""/>
        <dsp:cNvSpPr/>
      </dsp:nvSpPr>
      <dsp:spPr>
        <a:xfrm>
          <a:off x="520205" y="2225690"/>
          <a:ext cx="2887358" cy="1625600"/>
        </a:xfrm>
        <a:prstGeom prst="roundRect">
          <a:avLst/>
        </a:prstGeom>
        <a:solidFill>
          <a:schemeClr val="accent4">
            <a:hueOff val="239915"/>
            <a:satOff val="11587"/>
            <a:lumOff val="653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Mevzuata aykırı işlem yapma</a:t>
          </a:r>
          <a:r>
            <a:rPr lang="tr-TR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nın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599560" y="2305045"/>
        <a:ext cx="2728648" cy="1466890"/>
      </dsp:txXfrm>
    </dsp:sp>
    <dsp:sp modelId="{99A0F71B-E677-4FD6-ABBA-B734B14D1D48}">
      <dsp:nvSpPr>
        <dsp:cNvPr id="0" name=""/>
        <dsp:cNvSpPr/>
      </dsp:nvSpPr>
      <dsp:spPr>
        <a:xfrm>
          <a:off x="3778249" y="2235980"/>
          <a:ext cx="2887358" cy="1625600"/>
        </a:xfrm>
        <a:prstGeom prst="roundRect">
          <a:avLst/>
        </a:prstGeom>
        <a:solidFill>
          <a:schemeClr val="accent4">
            <a:hueOff val="359873"/>
            <a:satOff val="17380"/>
            <a:lumOff val="980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Stratejik hedeflere ulaşamama</a:t>
          </a:r>
          <a:r>
            <a:rPr lang="tr-TR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nın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3857604" y="2315335"/>
        <a:ext cx="2728648" cy="14668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27A83-337A-4803-B3D8-31480FA1AE39}">
      <dsp:nvSpPr>
        <dsp:cNvPr id="0" name=""/>
        <dsp:cNvSpPr/>
      </dsp:nvSpPr>
      <dsp:spPr>
        <a:xfrm rot="5400000">
          <a:off x="1011603" y="1240183"/>
          <a:ext cx="1200150" cy="13663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28BCE-952B-4D0F-800F-D0B57F892147}">
      <dsp:nvSpPr>
        <dsp:cNvPr id="0" name=""/>
        <dsp:cNvSpPr/>
      </dsp:nvSpPr>
      <dsp:spPr>
        <a:xfrm>
          <a:off x="181657" y="24646"/>
          <a:ext cx="3776875" cy="11258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Riskleri ve fırsatları analize göre sırala </a:t>
          </a:r>
          <a:endParaRPr lang="tr-TR" sz="2000" b="0" kern="1200" dirty="0"/>
        </a:p>
      </dsp:txBody>
      <dsp:txXfrm>
        <a:off x="236627" y="79616"/>
        <a:ext cx="3666935" cy="1015914"/>
      </dsp:txXfrm>
    </dsp:sp>
    <dsp:sp modelId="{B0F05AB4-E409-4F18-8214-813EEDBECBE0}">
      <dsp:nvSpPr>
        <dsp:cNvPr id="0" name=""/>
        <dsp:cNvSpPr/>
      </dsp:nvSpPr>
      <dsp:spPr>
        <a:xfrm>
          <a:off x="3080268" y="15359"/>
          <a:ext cx="1469407" cy="1142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81D2C-E70A-400E-883A-66E308E74796}">
      <dsp:nvSpPr>
        <dsp:cNvPr id="0" name=""/>
        <dsp:cNvSpPr/>
      </dsp:nvSpPr>
      <dsp:spPr>
        <a:xfrm rot="5400000">
          <a:off x="3307996" y="2562384"/>
          <a:ext cx="1200150" cy="13663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BAE65-60CB-47FD-A7FD-F522ADF80E1E}">
      <dsp:nvSpPr>
        <dsp:cNvPr id="0" name=""/>
        <dsp:cNvSpPr/>
      </dsp:nvSpPr>
      <dsp:spPr>
        <a:xfrm>
          <a:off x="2278306" y="1478359"/>
          <a:ext cx="3776875" cy="1125854"/>
        </a:xfrm>
        <a:prstGeom prst="roundRect">
          <a:avLst>
            <a:gd name="adj" fmla="val 16670"/>
          </a:avLst>
        </a:prstGeom>
        <a:solidFill>
          <a:schemeClr val="accent3"/>
        </a:solidFill>
        <a:ln w="2222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Riskin içeriğine göre cevabını belirle</a:t>
          </a:r>
          <a:endParaRPr lang="tr-TR" sz="2000" b="0" kern="1200" dirty="0"/>
        </a:p>
      </dsp:txBody>
      <dsp:txXfrm>
        <a:off x="2333276" y="1533329"/>
        <a:ext cx="3666935" cy="1015914"/>
      </dsp:txXfrm>
    </dsp:sp>
    <dsp:sp modelId="{794599CE-4E56-4421-8AF5-08F4C3C7A4A5}">
      <dsp:nvSpPr>
        <dsp:cNvPr id="0" name=""/>
        <dsp:cNvSpPr/>
      </dsp:nvSpPr>
      <dsp:spPr>
        <a:xfrm>
          <a:off x="6070654" y="1469072"/>
          <a:ext cx="1469407" cy="1142999"/>
        </a:xfrm>
        <a:prstGeom prst="rect">
          <a:avLst/>
        </a:prstGeom>
        <a:solidFill>
          <a:schemeClr val="accent3"/>
        </a:solidFill>
        <a:ln w="22225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Kabul et</a:t>
          </a: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Kontrol et </a:t>
          </a:r>
          <a:endParaRPr lang="tr-T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Devret</a:t>
          </a:r>
          <a:endParaRPr lang="tr-T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Kaçın</a:t>
          </a:r>
          <a:endParaRPr lang="tr-TR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0654" y="1469072"/>
        <a:ext cx="1469407" cy="1142999"/>
      </dsp:txXfrm>
    </dsp:sp>
    <dsp:sp modelId="{44159816-3F04-4A8B-A779-9CE9AA8913FF}">
      <dsp:nvSpPr>
        <dsp:cNvPr id="0" name=""/>
        <dsp:cNvSpPr/>
      </dsp:nvSpPr>
      <dsp:spPr>
        <a:xfrm>
          <a:off x="4556612" y="2766547"/>
          <a:ext cx="3776875" cy="112585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Verilecek cevabın faydasının, getireceği maliyetten yüksek olmasına dikkat et</a:t>
          </a:r>
          <a:endParaRPr lang="tr-TR" sz="2000" b="0" kern="1200" dirty="0"/>
        </a:p>
      </dsp:txBody>
      <dsp:txXfrm>
        <a:off x="4611582" y="2821517"/>
        <a:ext cx="3666935" cy="10159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B8A90-A91B-4BCF-BEB0-7A76453C400D}">
      <dsp:nvSpPr>
        <dsp:cNvPr id="0" name=""/>
        <dsp:cNvSpPr/>
      </dsp:nvSpPr>
      <dsp:spPr>
        <a:xfrm>
          <a:off x="780923" y="0"/>
          <a:ext cx="5619333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6E18E-B995-435F-800F-79F17D4A2627}">
      <dsp:nvSpPr>
        <dsp:cNvPr id="0" name=""/>
        <dsp:cNvSpPr/>
      </dsp:nvSpPr>
      <dsp:spPr>
        <a:xfrm>
          <a:off x="650611" y="188065"/>
          <a:ext cx="2575177" cy="162560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Yüksek Etki- Düşük Olasılık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İş sürekliliği planı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KABUL ETMEK</a:t>
          </a:r>
          <a:endParaRPr lang="tr-TR" sz="1400" b="0" kern="1200" dirty="0">
            <a:solidFill>
              <a:schemeClr val="tx1"/>
            </a:solidFill>
          </a:endParaRPr>
        </a:p>
      </dsp:txBody>
      <dsp:txXfrm>
        <a:off x="729966" y="267420"/>
        <a:ext cx="2416467" cy="1466890"/>
      </dsp:txXfrm>
    </dsp:sp>
    <dsp:sp modelId="{20690415-2B10-4020-AD9E-84D4FE473102}">
      <dsp:nvSpPr>
        <dsp:cNvPr id="0" name=""/>
        <dsp:cNvSpPr/>
      </dsp:nvSpPr>
      <dsp:spPr>
        <a:xfrm>
          <a:off x="3834267" y="171549"/>
          <a:ext cx="2575177" cy="162560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Yüksek Etki- Yüksek Olasılık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KONTROL ETMEK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DEVRETMEK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KAÇINMAK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KABUL ETMEK</a:t>
          </a:r>
          <a:endParaRPr lang="tr-TR" sz="1400" b="0" kern="1200" dirty="0">
            <a:solidFill>
              <a:schemeClr val="tx1"/>
            </a:solidFill>
          </a:endParaRPr>
        </a:p>
      </dsp:txBody>
      <dsp:txXfrm>
        <a:off x="3913622" y="250904"/>
        <a:ext cx="2416467" cy="1466890"/>
      </dsp:txXfrm>
    </dsp:sp>
    <dsp:sp modelId="{907C37B3-30C6-4373-9B95-16A7F41D0847}">
      <dsp:nvSpPr>
        <dsp:cNvPr id="0" name=""/>
        <dsp:cNvSpPr/>
      </dsp:nvSpPr>
      <dsp:spPr>
        <a:xfrm>
          <a:off x="667794" y="2225690"/>
          <a:ext cx="2575177" cy="1625600"/>
        </a:xfrm>
        <a:prstGeom prst="roundRect">
          <a:avLst/>
        </a:prstGeom>
        <a:solidFill>
          <a:srgbClr val="00CC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Düşük Etki-Düşük Olasılık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KABUL ETMEK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747149" y="2305045"/>
        <a:ext cx="2416467" cy="1466890"/>
      </dsp:txXfrm>
    </dsp:sp>
    <dsp:sp modelId="{99A0F71B-E677-4FD6-ABBA-B734B14D1D48}">
      <dsp:nvSpPr>
        <dsp:cNvPr id="0" name=""/>
        <dsp:cNvSpPr/>
      </dsp:nvSpPr>
      <dsp:spPr>
        <a:xfrm>
          <a:off x="3844557" y="2235980"/>
          <a:ext cx="2575177" cy="1625600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Düşük Etki- Yüksek Olasılık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KONTROL ETMEK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KABUL ETMEK</a:t>
          </a:r>
          <a:endParaRPr lang="tr-TR" sz="1400" kern="1200" dirty="0">
            <a:solidFill>
              <a:schemeClr val="tx1"/>
            </a:solidFill>
          </a:endParaRPr>
        </a:p>
      </dsp:txBody>
      <dsp:txXfrm>
        <a:off x="3923912" y="2315335"/>
        <a:ext cx="2416467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756AA-DF27-4C96-BA41-EAFE46A2A1DC}">
      <dsp:nvSpPr>
        <dsp:cNvPr id="0" name=""/>
        <dsp:cNvSpPr/>
      </dsp:nvSpPr>
      <dsp:spPr>
        <a:xfrm>
          <a:off x="656949" y="52690"/>
          <a:ext cx="3377877" cy="7253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kern="1200" dirty="0"/>
        </a:p>
      </dsp:txBody>
      <dsp:txXfrm>
        <a:off x="678193" y="73934"/>
        <a:ext cx="3335389" cy="682845"/>
      </dsp:txXfrm>
    </dsp:sp>
    <dsp:sp modelId="{1C349BC0-1863-475B-AEC1-57C2263895F5}">
      <dsp:nvSpPr>
        <dsp:cNvPr id="0" name=""/>
        <dsp:cNvSpPr/>
      </dsp:nvSpPr>
      <dsp:spPr>
        <a:xfrm>
          <a:off x="4346013" y="63165"/>
          <a:ext cx="3279072" cy="7253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kern="1200" dirty="0"/>
        </a:p>
      </dsp:txBody>
      <dsp:txXfrm>
        <a:off x="4367257" y="84409"/>
        <a:ext cx="3236584" cy="682845"/>
      </dsp:txXfrm>
    </dsp:sp>
    <dsp:sp modelId="{31ECF2B4-6DD7-405E-88B2-31761411150B}">
      <dsp:nvSpPr>
        <dsp:cNvPr id="0" name=""/>
        <dsp:cNvSpPr/>
      </dsp:nvSpPr>
      <dsp:spPr>
        <a:xfrm>
          <a:off x="3777808" y="3428237"/>
          <a:ext cx="598387" cy="598387"/>
        </a:xfrm>
        <a:prstGeom prst="triangl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C85D25-834F-4AB0-B262-C0525B37A240}">
      <dsp:nvSpPr>
        <dsp:cNvPr id="0" name=""/>
        <dsp:cNvSpPr/>
      </dsp:nvSpPr>
      <dsp:spPr>
        <a:xfrm rot="21288644">
          <a:off x="2281839" y="3177712"/>
          <a:ext cx="3590324" cy="24254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9EDE66-56B9-42EB-8AD5-8C12EDAADD5E}">
      <dsp:nvSpPr>
        <dsp:cNvPr id="0" name=""/>
        <dsp:cNvSpPr/>
      </dsp:nvSpPr>
      <dsp:spPr>
        <a:xfrm>
          <a:off x="547609" y="1066282"/>
          <a:ext cx="3438037" cy="2138237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Marka ve itibar yönetimi ile  ilgili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yanlış, karar, uygulama  </a:t>
          </a:r>
          <a:r>
            <a:rPr lang="tr-TR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veya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yapılan hatalardan</a:t>
          </a:r>
          <a:r>
            <a:rPr lang="tr-TR" sz="18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kaynaklanan riskler</a:t>
          </a:r>
          <a:endParaRPr lang="tr-TR" sz="1800" b="0" kern="1200" dirty="0">
            <a:solidFill>
              <a:schemeClr val="tx1"/>
            </a:solidFill>
          </a:endParaRPr>
        </a:p>
      </dsp:txBody>
      <dsp:txXfrm>
        <a:off x="651989" y="1170662"/>
        <a:ext cx="3229277" cy="1929477"/>
      </dsp:txXfrm>
    </dsp:sp>
    <dsp:sp modelId="{A9F067FE-4C47-4A98-9FC3-2557F6510CE5}">
      <dsp:nvSpPr>
        <dsp:cNvPr id="0" name=""/>
        <dsp:cNvSpPr/>
      </dsp:nvSpPr>
      <dsp:spPr>
        <a:xfrm>
          <a:off x="4404040" y="856756"/>
          <a:ext cx="3139035" cy="2138237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Sonuçları Genellikle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İtibar Kaybı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ile neticelenen  risklerdir.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4508420" y="961136"/>
        <a:ext cx="2930275" cy="19294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756AA-DF27-4C96-BA41-EAFE46A2A1DC}">
      <dsp:nvSpPr>
        <dsp:cNvPr id="0" name=""/>
        <dsp:cNvSpPr/>
      </dsp:nvSpPr>
      <dsp:spPr>
        <a:xfrm>
          <a:off x="656949" y="52690"/>
          <a:ext cx="3377877" cy="7253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kern="1200" dirty="0"/>
        </a:p>
      </dsp:txBody>
      <dsp:txXfrm>
        <a:off x="678193" y="73934"/>
        <a:ext cx="3335389" cy="682845"/>
      </dsp:txXfrm>
    </dsp:sp>
    <dsp:sp modelId="{1C349BC0-1863-475B-AEC1-57C2263895F5}">
      <dsp:nvSpPr>
        <dsp:cNvPr id="0" name=""/>
        <dsp:cNvSpPr/>
      </dsp:nvSpPr>
      <dsp:spPr>
        <a:xfrm>
          <a:off x="4346013" y="63165"/>
          <a:ext cx="3279072" cy="7253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kern="1200" dirty="0"/>
        </a:p>
      </dsp:txBody>
      <dsp:txXfrm>
        <a:off x="4367257" y="84409"/>
        <a:ext cx="3236584" cy="682845"/>
      </dsp:txXfrm>
    </dsp:sp>
    <dsp:sp modelId="{31ECF2B4-6DD7-405E-88B2-31761411150B}">
      <dsp:nvSpPr>
        <dsp:cNvPr id="0" name=""/>
        <dsp:cNvSpPr/>
      </dsp:nvSpPr>
      <dsp:spPr>
        <a:xfrm>
          <a:off x="3777808" y="3428237"/>
          <a:ext cx="598387" cy="598387"/>
        </a:xfrm>
        <a:prstGeom prst="triangl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C85D25-834F-4AB0-B262-C0525B37A240}">
      <dsp:nvSpPr>
        <dsp:cNvPr id="0" name=""/>
        <dsp:cNvSpPr/>
      </dsp:nvSpPr>
      <dsp:spPr>
        <a:xfrm rot="21288644">
          <a:off x="2281839" y="3177712"/>
          <a:ext cx="3590324" cy="24254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9EDE66-56B9-42EB-8AD5-8C12EDAADD5E}">
      <dsp:nvSpPr>
        <dsp:cNvPr id="0" name=""/>
        <dsp:cNvSpPr/>
      </dsp:nvSpPr>
      <dsp:spPr>
        <a:xfrm>
          <a:off x="547609" y="1066282"/>
          <a:ext cx="3438037" cy="2138237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Seçilen stratejilerden veya  alınan stratejik kararların  taşıdığı, bir başka deyişle bu 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seçimlerden ve kararlardan  kaynaklanan riskler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dir.</a:t>
          </a:r>
          <a:endParaRPr lang="tr-TR" sz="1800" b="1" kern="1200" dirty="0">
            <a:solidFill>
              <a:schemeClr val="tx1"/>
            </a:solidFill>
          </a:endParaRPr>
        </a:p>
      </dsp:txBody>
      <dsp:txXfrm>
        <a:off x="651989" y="1170662"/>
        <a:ext cx="3229277" cy="1929477"/>
      </dsp:txXfrm>
    </dsp:sp>
    <dsp:sp modelId="{A9F067FE-4C47-4A98-9FC3-2557F6510CE5}">
      <dsp:nvSpPr>
        <dsp:cNvPr id="0" name=""/>
        <dsp:cNvSpPr/>
      </dsp:nvSpPr>
      <dsp:spPr>
        <a:xfrm>
          <a:off x="4404040" y="856756"/>
          <a:ext cx="3139035" cy="2138237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Sonuçları Genellikle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İtibar Kaybı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olabileceği gibi  bazı durumlarda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Can Güvenliği 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Yasal sonuçları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  olabilmektedir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4508420" y="961136"/>
        <a:ext cx="2930275" cy="1929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756AA-DF27-4C96-BA41-EAFE46A2A1DC}">
      <dsp:nvSpPr>
        <dsp:cNvPr id="0" name=""/>
        <dsp:cNvSpPr/>
      </dsp:nvSpPr>
      <dsp:spPr>
        <a:xfrm>
          <a:off x="656949" y="52690"/>
          <a:ext cx="3377877" cy="7253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kern="1200" dirty="0"/>
        </a:p>
      </dsp:txBody>
      <dsp:txXfrm>
        <a:off x="678193" y="73934"/>
        <a:ext cx="3335389" cy="682845"/>
      </dsp:txXfrm>
    </dsp:sp>
    <dsp:sp modelId="{1C349BC0-1863-475B-AEC1-57C2263895F5}">
      <dsp:nvSpPr>
        <dsp:cNvPr id="0" name=""/>
        <dsp:cNvSpPr/>
      </dsp:nvSpPr>
      <dsp:spPr>
        <a:xfrm>
          <a:off x="4346013" y="63165"/>
          <a:ext cx="3279072" cy="7253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kern="1200" dirty="0"/>
        </a:p>
      </dsp:txBody>
      <dsp:txXfrm>
        <a:off x="4367257" y="84409"/>
        <a:ext cx="3236584" cy="682845"/>
      </dsp:txXfrm>
    </dsp:sp>
    <dsp:sp modelId="{31ECF2B4-6DD7-405E-88B2-31761411150B}">
      <dsp:nvSpPr>
        <dsp:cNvPr id="0" name=""/>
        <dsp:cNvSpPr/>
      </dsp:nvSpPr>
      <dsp:spPr>
        <a:xfrm>
          <a:off x="3777808" y="3428237"/>
          <a:ext cx="598387" cy="598387"/>
        </a:xfrm>
        <a:prstGeom prst="triangl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C85D25-834F-4AB0-B262-C0525B37A240}">
      <dsp:nvSpPr>
        <dsp:cNvPr id="0" name=""/>
        <dsp:cNvSpPr/>
      </dsp:nvSpPr>
      <dsp:spPr>
        <a:xfrm rot="21288644">
          <a:off x="2281839" y="3177712"/>
          <a:ext cx="3590324" cy="24254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9EDE66-56B9-42EB-8AD5-8C12EDAADD5E}">
      <dsp:nvSpPr>
        <dsp:cNvPr id="0" name=""/>
        <dsp:cNvSpPr/>
      </dsp:nvSpPr>
      <dsp:spPr>
        <a:xfrm>
          <a:off x="547609" y="1066282"/>
          <a:ext cx="3438037" cy="2138237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Kurumun tabi olduğu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genel ve özel  yasal, düzenlemeler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veya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iç  mevzuatının yeterli olamaması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ndan  veya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bunlara uyum konusunda  başarısızlıklar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dan kaynaklanan  risklerdir.</a:t>
          </a:r>
          <a:endParaRPr lang="tr-TR" sz="1800" b="1" kern="1200" dirty="0">
            <a:solidFill>
              <a:schemeClr val="tx1"/>
            </a:solidFill>
          </a:endParaRPr>
        </a:p>
      </dsp:txBody>
      <dsp:txXfrm>
        <a:off x="651989" y="1170662"/>
        <a:ext cx="3229277" cy="1929477"/>
      </dsp:txXfrm>
    </dsp:sp>
    <dsp:sp modelId="{A9F067FE-4C47-4A98-9FC3-2557F6510CE5}">
      <dsp:nvSpPr>
        <dsp:cNvPr id="0" name=""/>
        <dsp:cNvSpPr/>
      </dsp:nvSpPr>
      <dsp:spPr>
        <a:xfrm>
          <a:off x="4404040" y="856756"/>
          <a:ext cx="3139035" cy="2138237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Sonuçları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Yasal yaptırım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veya 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cezalara maruz kalma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olarak ortaya  çıkar.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4508420" y="961136"/>
        <a:ext cx="2930275" cy="19294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756AA-DF27-4C96-BA41-EAFE46A2A1DC}">
      <dsp:nvSpPr>
        <dsp:cNvPr id="0" name=""/>
        <dsp:cNvSpPr/>
      </dsp:nvSpPr>
      <dsp:spPr>
        <a:xfrm>
          <a:off x="656949" y="52690"/>
          <a:ext cx="3377877" cy="7253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kern="1200" dirty="0"/>
        </a:p>
      </dsp:txBody>
      <dsp:txXfrm>
        <a:off x="678193" y="73934"/>
        <a:ext cx="3335389" cy="682845"/>
      </dsp:txXfrm>
    </dsp:sp>
    <dsp:sp modelId="{1C349BC0-1863-475B-AEC1-57C2263895F5}">
      <dsp:nvSpPr>
        <dsp:cNvPr id="0" name=""/>
        <dsp:cNvSpPr/>
      </dsp:nvSpPr>
      <dsp:spPr>
        <a:xfrm>
          <a:off x="4346013" y="63165"/>
          <a:ext cx="3279072" cy="7253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kern="1200" dirty="0"/>
        </a:p>
      </dsp:txBody>
      <dsp:txXfrm>
        <a:off x="4367257" y="84409"/>
        <a:ext cx="3236584" cy="682845"/>
      </dsp:txXfrm>
    </dsp:sp>
    <dsp:sp modelId="{31ECF2B4-6DD7-405E-88B2-31761411150B}">
      <dsp:nvSpPr>
        <dsp:cNvPr id="0" name=""/>
        <dsp:cNvSpPr/>
      </dsp:nvSpPr>
      <dsp:spPr>
        <a:xfrm>
          <a:off x="3777808" y="3428237"/>
          <a:ext cx="598387" cy="598387"/>
        </a:xfrm>
        <a:prstGeom prst="triangl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C85D25-834F-4AB0-B262-C0525B37A240}">
      <dsp:nvSpPr>
        <dsp:cNvPr id="0" name=""/>
        <dsp:cNvSpPr/>
      </dsp:nvSpPr>
      <dsp:spPr>
        <a:xfrm rot="21288644">
          <a:off x="2281839" y="3177712"/>
          <a:ext cx="3590324" cy="24254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9EDE66-56B9-42EB-8AD5-8C12EDAADD5E}">
      <dsp:nvSpPr>
        <dsp:cNvPr id="0" name=""/>
        <dsp:cNvSpPr/>
      </dsp:nvSpPr>
      <dsp:spPr>
        <a:xfrm>
          <a:off x="547609" y="1066282"/>
          <a:ext cx="3438037" cy="2138237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Yürütülen faaliyetlerin, 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operasyonların, süreçlerin  yanlış yürütülmesi, yönetilmesi  veya bunların sonuçlara  ulaşamamasından 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kaynaklanan risklerdir</a:t>
          </a:r>
          <a:endParaRPr lang="tr-TR" sz="1800" b="1" kern="1200" dirty="0">
            <a:solidFill>
              <a:schemeClr val="tx1"/>
            </a:solidFill>
          </a:endParaRPr>
        </a:p>
      </dsp:txBody>
      <dsp:txXfrm>
        <a:off x="651989" y="1170662"/>
        <a:ext cx="3229277" cy="1929477"/>
      </dsp:txXfrm>
    </dsp:sp>
    <dsp:sp modelId="{A9F067FE-4C47-4A98-9FC3-2557F6510CE5}">
      <dsp:nvSpPr>
        <dsp:cNvPr id="0" name=""/>
        <dsp:cNvSpPr/>
      </dsp:nvSpPr>
      <dsp:spPr>
        <a:xfrm>
          <a:off x="4404040" y="856756"/>
          <a:ext cx="3139035" cy="2138237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Sonuçları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Finansal, İtibar Kaybı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Can Güvenliği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Yasal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olabilir.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4508420" y="961136"/>
        <a:ext cx="2930275" cy="19294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756AA-DF27-4C96-BA41-EAFE46A2A1DC}">
      <dsp:nvSpPr>
        <dsp:cNvPr id="0" name=""/>
        <dsp:cNvSpPr/>
      </dsp:nvSpPr>
      <dsp:spPr>
        <a:xfrm>
          <a:off x="656949" y="52690"/>
          <a:ext cx="3377877" cy="7253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kern="1200" dirty="0"/>
        </a:p>
      </dsp:txBody>
      <dsp:txXfrm>
        <a:off x="678193" y="73934"/>
        <a:ext cx="3335389" cy="682845"/>
      </dsp:txXfrm>
    </dsp:sp>
    <dsp:sp modelId="{1C349BC0-1863-475B-AEC1-57C2263895F5}">
      <dsp:nvSpPr>
        <dsp:cNvPr id="0" name=""/>
        <dsp:cNvSpPr/>
      </dsp:nvSpPr>
      <dsp:spPr>
        <a:xfrm>
          <a:off x="4346013" y="63165"/>
          <a:ext cx="3279072" cy="7253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kern="1200" dirty="0"/>
        </a:p>
      </dsp:txBody>
      <dsp:txXfrm>
        <a:off x="4367257" y="84409"/>
        <a:ext cx="3236584" cy="682845"/>
      </dsp:txXfrm>
    </dsp:sp>
    <dsp:sp modelId="{31ECF2B4-6DD7-405E-88B2-31761411150B}">
      <dsp:nvSpPr>
        <dsp:cNvPr id="0" name=""/>
        <dsp:cNvSpPr/>
      </dsp:nvSpPr>
      <dsp:spPr>
        <a:xfrm>
          <a:off x="3777808" y="3428237"/>
          <a:ext cx="598387" cy="598387"/>
        </a:xfrm>
        <a:prstGeom prst="triangl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C85D25-834F-4AB0-B262-C0525B37A240}">
      <dsp:nvSpPr>
        <dsp:cNvPr id="0" name=""/>
        <dsp:cNvSpPr/>
      </dsp:nvSpPr>
      <dsp:spPr>
        <a:xfrm rot="21288644">
          <a:off x="2281839" y="3177712"/>
          <a:ext cx="3590324" cy="24254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9EDE66-56B9-42EB-8AD5-8C12EDAADD5E}">
      <dsp:nvSpPr>
        <dsp:cNvPr id="0" name=""/>
        <dsp:cNvSpPr/>
      </dsp:nvSpPr>
      <dsp:spPr>
        <a:xfrm>
          <a:off x="547609" y="1066282"/>
          <a:ext cx="3438037" cy="2138237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Kurumun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 karar,  uygulamaları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ndan,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  pozisyonu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ndan veya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  yeterlilikleri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nden kaynaklanan  risklerdir.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651989" y="1170662"/>
        <a:ext cx="3229277" cy="1929477"/>
      </dsp:txXfrm>
    </dsp:sp>
    <dsp:sp modelId="{A9F067FE-4C47-4A98-9FC3-2557F6510CE5}">
      <dsp:nvSpPr>
        <dsp:cNvPr id="0" name=""/>
        <dsp:cNvSpPr/>
      </dsp:nvSpPr>
      <dsp:spPr>
        <a:xfrm>
          <a:off x="4404040" y="856756"/>
          <a:ext cx="3139035" cy="2138237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Sonuçları genellikle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  Kayıplar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olsa da bazı  durumlarda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Yasal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yaptırım veya 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cezalara maruz kalma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itibar  kaybı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olarak da ortaya çıkabilir.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4508420" y="961136"/>
        <a:ext cx="2930275" cy="19294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756AA-DF27-4C96-BA41-EAFE46A2A1DC}">
      <dsp:nvSpPr>
        <dsp:cNvPr id="0" name=""/>
        <dsp:cNvSpPr/>
      </dsp:nvSpPr>
      <dsp:spPr>
        <a:xfrm>
          <a:off x="656949" y="52690"/>
          <a:ext cx="3377877" cy="7253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kern="1200" dirty="0"/>
        </a:p>
      </dsp:txBody>
      <dsp:txXfrm>
        <a:off x="678193" y="73934"/>
        <a:ext cx="3335389" cy="682845"/>
      </dsp:txXfrm>
    </dsp:sp>
    <dsp:sp modelId="{1C349BC0-1863-475B-AEC1-57C2263895F5}">
      <dsp:nvSpPr>
        <dsp:cNvPr id="0" name=""/>
        <dsp:cNvSpPr/>
      </dsp:nvSpPr>
      <dsp:spPr>
        <a:xfrm>
          <a:off x="4346013" y="63165"/>
          <a:ext cx="3279072" cy="7253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kern="1200" dirty="0"/>
        </a:p>
      </dsp:txBody>
      <dsp:txXfrm>
        <a:off x="4367257" y="84409"/>
        <a:ext cx="3236584" cy="682845"/>
      </dsp:txXfrm>
    </dsp:sp>
    <dsp:sp modelId="{31ECF2B4-6DD7-405E-88B2-31761411150B}">
      <dsp:nvSpPr>
        <dsp:cNvPr id="0" name=""/>
        <dsp:cNvSpPr/>
      </dsp:nvSpPr>
      <dsp:spPr>
        <a:xfrm>
          <a:off x="3777808" y="3428237"/>
          <a:ext cx="598387" cy="598387"/>
        </a:xfrm>
        <a:prstGeom prst="triangl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C85D25-834F-4AB0-B262-C0525B37A240}">
      <dsp:nvSpPr>
        <dsp:cNvPr id="0" name=""/>
        <dsp:cNvSpPr/>
      </dsp:nvSpPr>
      <dsp:spPr>
        <a:xfrm rot="21288644">
          <a:off x="2281839" y="3177712"/>
          <a:ext cx="3590324" cy="24254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9EDE66-56B9-42EB-8AD5-8C12EDAADD5E}">
      <dsp:nvSpPr>
        <dsp:cNvPr id="0" name=""/>
        <dsp:cNvSpPr/>
      </dsp:nvSpPr>
      <dsp:spPr>
        <a:xfrm>
          <a:off x="547609" y="1066282"/>
          <a:ext cx="3438037" cy="2138237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Kurumun hesap vermesine , 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raporlama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larına ve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karar  alma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larına temel teşkil edecek  bilgilerin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kaybedilmesi,  değiştirilmesi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veya 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oluşturulmaması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ndan  kaynaklanan riskledir..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651989" y="1170662"/>
        <a:ext cx="3229277" cy="1929477"/>
      </dsp:txXfrm>
    </dsp:sp>
    <dsp:sp modelId="{A9F067FE-4C47-4A98-9FC3-2557F6510CE5}">
      <dsp:nvSpPr>
        <dsp:cNvPr id="0" name=""/>
        <dsp:cNvSpPr/>
      </dsp:nvSpPr>
      <dsp:spPr>
        <a:xfrm>
          <a:off x="4404040" y="856756"/>
          <a:ext cx="3139035" cy="2138237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Sonuçları genellikle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Yasal  Yaptırım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lara </a:t>
          </a:r>
          <a:r>
            <a:rPr lang="tr-TR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Maruz Kalma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 Kayıp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lar olarak ortaya  çıkar.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4508420" y="961136"/>
        <a:ext cx="2930275" cy="19294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756AA-DF27-4C96-BA41-EAFE46A2A1DC}">
      <dsp:nvSpPr>
        <dsp:cNvPr id="0" name=""/>
        <dsp:cNvSpPr/>
      </dsp:nvSpPr>
      <dsp:spPr>
        <a:xfrm>
          <a:off x="656949" y="52690"/>
          <a:ext cx="3377877" cy="7253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kern="1200" dirty="0"/>
        </a:p>
      </dsp:txBody>
      <dsp:txXfrm>
        <a:off x="678193" y="73934"/>
        <a:ext cx="3335389" cy="682845"/>
      </dsp:txXfrm>
    </dsp:sp>
    <dsp:sp modelId="{1C349BC0-1863-475B-AEC1-57C2263895F5}">
      <dsp:nvSpPr>
        <dsp:cNvPr id="0" name=""/>
        <dsp:cNvSpPr/>
      </dsp:nvSpPr>
      <dsp:spPr>
        <a:xfrm>
          <a:off x="4346013" y="63165"/>
          <a:ext cx="3279072" cy="72533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kern="1200" dirty="0"/>
        </a:p>
      </dsp:txBody>
      <dsp:txXfrm>
        <a:off x="4367257" y="84409"/>
        <a:ext cx="3236584" cy="682845"/>
      </dsp:txXfrm>
    </dsp:sp>
    <dsp:sp modelId="{31ECF2B4-6DD7-405E-88B2-31761411150B}">
      <dsp:nvSpPr>
        <dsp:cNvPr id="0" name=""/>
        <dsp:cNvSpPr/>
      </dsp:nvSpPr>
      <dsp:spPr>
        <a:xfrm>
          <a:off x="3777808" y="3428237"/>
          <a:ext cx="598387" cy="598387"/>
        </a:xfrm>
        <a:prstGeom prst="triangl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C85D25-834F-4AB0-B262-C0525B37A240}">
      <dsp:nvSpPr>
        <dsp:cNvPr id="0" name=""/>
        <dsp:cNvSpPr/>
      </dsp:nvSpPr>
      <dsp:spPr>
        <a:xfrm rot="21288644">
          <a:off x="2281839" y="3177712"/>
          <a:ext cx="3590324" cy="242546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9EDE66-56B9-42EB-8AD5-8C12EDAADD5E}">
      <dsp:nvSpPr>
        <dsp:cNvPr id="0" name=""/>
        <dsp:cNvSpPr/>
      </dsp:nvSpPr>
      <dsp:spPr>
        <a:xfrm>
          <a:off x="547609" y="1066282"/>
          <a:ext cx="3438037" cy="2138237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Kurumun bazı faaliyetlerinde 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usulsüz işlemlerin yapılması  veya yolsuzluk olmasından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kaynaklanan risklerdir.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651989" y="1170662"/>
        <a:ext cx="3229277" cy="1929477"/>
      </dsp:txXfrm>
    </dsp:sp>
    <dsp:sp modelId="{A9F067FE-4C47-4A98-9FC3-2557F6510CE5}">
      <dsp:nvSpPr>
        <dsp:cNvPr id="0" name=""/>
        <dsp:cNvSpPr/>
      </dsp:nvSpPr>
      <dsp:spPr>
        <a:xfrm>
          <a:off x="4404040" y="856756"/>
          <a:ext cx="3139035" cy="2138237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Sonuçları genellikle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Yasal  Yaptırım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lara </a:t>
          </a:r>
          <a:r>
            <a:rPr lang="tr-TR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Maruz Kalma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 Kayıp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lar olarak ortaya  çıksa da bazı durumlarda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İtibar  Kaybı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ile de neticelenebilir.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4508420" y="961136"/>
        <a:ext cx="2930275" cy="19294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756AA-DF27-4C96-BA41-EAFE46A2A1DC}">
      <dsp:nvSpPr>
        <dsp:cNvPr id="0" name=""/>
        <dsp:cNvSpPr/>
      </dsp:nvSpPr>
      <dsp:spPr>
        <a:xfrm>
          <a:off x="230405" y="59408"/>
          <a:ext cx="3808574" cy="81781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Meydana Gelme İhtimali Açısından </a:t>
          </a:r>
          <a:endParaRPr lang="tr-TR" sz="2000" kern="1200" dirty="0"/>
        </a:p>
      </dsp:txBody>
      <dsp:txXfrm>
        <a:off x="254358" y="83361"/>
        <a:ext cx="3760668" cy="769911"/>
      </dsp:txXfrm>
    </dsp:sp>
    <dsp:sp modelId="{1C349BC0-1863-475B-AEC1-57C2263895F5}">
      <dsp:nvSpPr>
        <dsp:cNvPr id="0" name=""/>
        <dsp:cNvSpPr/>
      </dsp:nvSpPr>
      <dsp:spPr>
        <a:xfrm>
          <a:off x="4307332" y="71219"/>
          <a:ext cx="3697170" cy="81781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Kaybın Büyüklüğü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Açısından</a:t>
          </a:r>
          <a:endParaRPr lang="tr-TR" sz="2000" kern="1200" dirty="0"/>
        </a:p>
      </dsp:txBody>
      <dsp:txXfrm>
        <a:off x="4331285" y="95172"/>
        <a:ext cx="3649264" cy="769911"/>
      </dsp:txXfrm>
    </dsp:sp>
    <dsp:sp modelId="{31ECF2B4-6DD7-405E-88B2-31761411150B}">
      <dsp:nvSpPr>
        <dsp:cNvPr id="0" name=""/>
        <dsp:cNvSpPr/>
      </dsp:nvSpPr>
      <dsp:spPr>
        <a:xfrm>
          <a:off x="3749190" y="3865355"/>
          <a:ext cx="674684" cy="674684"/>
        </a:xfrm>
        <a:prstGeom prst="triangle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C85D25-834F-4AB0-B262-C0525B37A240}">
      <dsp:nvSpPr>
        <dsp:cNvPr id="0" name=""/>
        <dsp:cNvSpPr/>
      </dsp:nvSpPr>
      <dsp:spPr>
        <a:xfrm rot="21288644">
          <a:off x="2062478" y="3582887"/>
          <a:ext cx="4048109" cy="273472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9EDE66-56B9-42EB-8AD5-8C12EDAADD5E}">
      <dsp:nvSpPr>
        <dsp:cNvPr id="0" name=""/>
        <dsp:cNvSpPr/>
      </dsp:nvSpPr>
      <dsp:spPr>
        <a:xfrm>
          <a:off x="107124" y="1202238"/>
          <a:ext cx="3876404" cy="2410874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Kurumun değerlerinin çalınmasına  veya yok edilmesine veya insanların  fiziki güvenliğini tehdit eden  tehlikelere karşı yürütülen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güvenlik  faaliyetlerinin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yetersizliği veya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iyi  yönetilememesinden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kaynaklanan  risklerdir.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224813" y="1319927"/>
        <a:ext cx="3641026" cy="2175496"/>
      </dsp:txXfrm>
    </dsp:sp>
    <dsp:sp modelId="{A9F067FE-4C47-4A98-9FC3-2557F6510CE5}">
      <dsp:nvSpPr>
        <dsp:cNvPr id="0" name=""/>
        <dsp:cNvSpPr/>
      </dsp:nvSpPr>
      <dsp:spPr>
        <a:xfrm>
          <a:off x="4455270" y="965997"/>
          <a:ext cx="3539278" cy="2410874"/>
        </a:xfrm>
        <a:prstGeom prst="round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tint val="96000"/>
                <a:lumMod val="104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20000"/>
            </a:lnSpc>
            <a:spcBef>
              <a:spcPct val="0"/>
            </a:spcBef>
            <a:spcAft>
              <a:spcPts val="0"/>
            </a:spcAft>
          </a:pP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Sonuçları genellikle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İnsan Sağlığı 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veya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Hayat Kaybı</a:t>
          </a:r>
          <a:r>
            <a:rPr lang="tr-TR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veya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Finansal  Kayıplar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olarak ortaya çıksa da bazı  durumlarda</a:t>
          </a:r>
          <a:r>
            <a:rPr lang="tr-TR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İtibar Kaybı 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 </a:t>
          </a:r>
          <a:r>
            <a:rPr lang="tr-TR" sz="18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Yasal  Yaptırım</a:t>
          </a:r>
          <a:r>
            <a:rPr lang="tr-TR" sz="1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lara Maruz kalma olarak da  neticelenebilir.</a:t>
          </a:r>
          <a:endParaRPr lang="tr-TR" sz="1800" kern="1200" dirty="0">
            <a:solidFill>
              <a:schemeClr val="tx1"/>
            </a:solidFill>
          </a:endParaRPr>
        </a:p>
      </dsp:txBody>
      <dsp:txXfrm>
        <a:off x="4572959" y="1083686"/>
        <a:ext cx="3303900" cy="2175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078F958-BCDC-4832-9F00-898B2ECE97FC}" type="datetimeFigureOut">
              <a:rPr lang="tr-TR" smtClean="0"/>
              <a:t>20.09.2019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E989E42-8E19-4F59-A9FB-F0D9D6317D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62385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813B485-81AF-4CDB-9C01-BD96489CE8C1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6875B07-7B32-4C01-A8D7-BD825825E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3332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>
                <a:latin typeface="Arial" pitchFamily="34" charset="0"/>
              </a:rPr>
              <a:t>Kurumlar hedeflerine</a:t>
            </a:r>
            <a:r>
              <a:rPr lang="tr-TR" baseline="0" dirty="0" smtClean="0">
                <a:latin typeface="Arial" pitchFamily="34" charset="0"/>
              </a:rPr>
              <a:t> gitmek için çıktığı yolda ve yapacağı çalışmalarda önüne çıkabilecek sorunları ve engelleri görmeli göremiyorsa çeşitli ön görülerle risklerini önceden tahmin edip bazı önlemler almalıdır.</a:t>
            </a:r>
            <a:endParaRPr lang="tr-TR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06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Bu</a:t>
            </a:r>
            <a:r>
              <a:rPr lang="tr-TR" baseline="0" dirty="0" smtClean="0"/>
              <a:t> konuda bazı tanımlamaları bilmemiz gerekir.</a:t>
            </a:r>
          </a:p>
        </p:txBody>
      </p:sp>
    </p:spTree>
    <p:extLst>
      <p:ext uri="{BB962C8B-B14F-4D97-AF65-F5344CB8AC3E}">
        <p14:creationId xmlns:p14="http://schemas.microsoft.com/office/powerpoint/2010/main" val="3647372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Risk yönetimi için bazı risk belirleme yolları ve yöntemleri</a:t>
            </a:r>
            <a:r>
              <a:rPr lang="tr-TR" baseline="0" dirty="0" smtClean="0"/>
              <a:t> </a:t>
            </a:r>
            <a:r>
              <a:rPr lang="tr-TR" dirty="0" smtClean="0"/>
              <a:t>vardır bunları şu şekilde açabiliriz.</a:t>
            </a:r>
          </a:p>
        </p:txBody>
      </p:sp>
    </p:spTree>
    <p:extLst>
      <p:ext uri="{BB962C8B-B14F-4D97-AF65-F5344CB8AC3E}">
        <p14:creationId xmlns:p14="http://schemas.microsoft.com/office/powerpoint/2010/main" val="220988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Mülakatlar ve atölye çalışmaları sırasında daha önce</a:t>
            </a:r>
            <a:r>
              <a:rPr lang="tr-TR" baseline="0" dirty="0" smtClean="0"/>
              <a:t> tecrübesi olan </a:t>
            </a:r>
            <a:r>
              <a:rPr lang="tr-TR" dirty="0" smtClean="0"/>
              <a:t>katılımcılara çeşitli sorular sorularak ortaya çıkan fikirlerin bir araya getirilerek risklere</a:t>
            </a:r>
            <a:r>
              <a:rPr lang="tr-TR" baseline="0" dirty="0" smtClean="0"/>
              <a:t> risklerin belirlenmesi için yapılan çalışmalardır.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84586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Odak gurup çalışmalarında yine geçmiş tarihlerde ortaya çıkmış olan risklerle</a:t>
            </a:r>
            <a:r>
              <a:rPr lang="tr-TR" baseline="0" dirty="0" smtClean="0"/>
              <a:t> ilgili tecrübeler, bilgiler, ve belgeler ışığında riskleri tespit edebilmek için fikir alış verişlerinde bulunarak çıkabilecek olan yeni risklere karşı yeni mekanizmalar ve kontrol noktaları oluşturmak için yapılan çalışma türüdür.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114581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Olay envanteri ise diğer kurumlarda</a:t>
            </a:r>
            <a:r>
              <a:rPr lang="tr-TR" baseline="0" dirty="0" smtClean="0"/>
              <a:t> ortaya çıkmış olan benzer risklere karşı alınan önlemlerin örnek alınarak risklerin belirlenmesi için oluşturulan çalışmalardır.</a:t>
            </a:r>
          </a:p>
          <a:p>
            <a:endParaRPr lang="tr-TR" baseline="0" dirty="0" smtClean="0"/>
          </a:p>
          <a:p>
            <a:r>
              <a:rPr lang="tr-TR" dirty="0" smtClean="0"/>
              <a:t>Dahili analiz ise Kurum personellerinin</a:t>
            </a:r>
            <a:r>
              <a:rPr lang="tr-TR" baseline="0" dirty="0" smtClean="0"/>
              <a:t> tecrübelerinden yararlanılan çalışmalardır.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48630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 smtClean="0"/>
              <a:t>İş akış şemalarında belirlenmiş yada belirlenecek olan risklerin incelenmesidir.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049311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İş</a:t>
            </a:r>
            <a:r>
              <a:rPr lang="tr-TR" baseline="0" dirty="0" smtClean="0"/>
              <a:t> akışlarının durma noktasına gelmemesi için belirlemiş olduğumuz limitlere ulaşıldığında harekete geçmemizi sağlayacak noktaları tespit ettiğimiz çalışmalardır.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347630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Risklerimizi belirlerken sormamız gereken bazı sorular vardır</a:t>
            </a:r>
            <a:r>
              <a:rPr lang="tr-TR" baseline="0" dirty="0" smtClean="0"/>
              <a:t> </a:t>
            </a:r>
            <a:r>
              <a:rPr lang="tr-TR" dirty="0" smtClean="0"/>
              <a:t>verilecek olan cevaplarla risklerimizi, hedeflerimize ulaşmak için ortaya çıkabilecek olan risklerin etkilerini en aza indirebilir ve kontrol altına alabiliriz.</a:t>
            </a:r>
          </a:p>
        </p:txBody>
      </p:sp>
    </p:spTree>
    <p:extLst>
      <p:ext uri="{BB962C8B-B14F-4D97-AF65-F5344CB8AC3E}">
        <p14:creationId xmlns:p14="http://schemas.microsoft.com/office/powerpoint/2010/main" val="3456634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-Gelecekle ilgili hiçbir şey kesin değildir. Ama bazı şeylerin gerçekleşmesi daha muhtemeldir</a:t>
            </a:r>
          </a:p>
          <a:p>
            <a:pPr>
              <a:spcBef>
                <a:spcPct val="50000"/>
              </a:spcBef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-Zamanımızı ve enerjimizi gerçekleşme olasılığı daha yüksek olan şeyler için kullanmalıyız</a:t>
            </a:r>
          </a:p>
          <a:p>
            <a:pPr>
              <a:spcBef>
                <a:spcPct val="50000"/>
              </a:spcBef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-Riskler hakkında ne kadar çok bilgi sahibi olursak yapacaklarımız konusunda o kadar net oluruz.</a:t>
            </a:r>
          </a:p>
        </p:txBody>
      </p:sp>
    </p:spTree>
    <p:extLst>
      <p:ext uri="{BB962C8B-B14F-4D97-AF65-F5344CB8AC3E}">
        <p14:creationId xmlns:p14="http://schemas.microsoft.com/office/powerpoint/2010/main" val="54172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Risklerin renk kodları ile gösterilmesi riskin önem derecesinin kolayca görülmesine yardımcı olur.</a:t>
            </a:r>
          </a:p>
        </p:txBody>
      </p:sp>
    </p:spTree>
    <p:extLst>
      <p:ext uri="{BB962C8B-B14F-4D97-AF65-F5344CB8AC3E}">
        <p14:creationId xmlns:p14="http://schemas.microsoft.com/office/powerpoint/2010/main" val="203659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Risk nedir sorusunun</a:t>
            </a:r>
            <a:r>
              <a:rPr lang="tr-TR" baseline="0" dirty="0" smtClean="0"/>
              <a:t> </a:t>
            </a:r>
            <a:r>
              <a:rPr lang="tr-TR" dirty="0" smtClean="0"/>
              <a:t>birkaç</a:t>
            </a:r>
            <a:r>
              <a:rPr lang="tr-TR" baseline="0" dirty="0" smtClean="0"/>
              <a:t> farklı ancak aynı anlamlara gelen literatür anlamı vardır mesela;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2590501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>
                <a:latin typeface="Comic Sans MS" panose="030F0702030302020204" pitchFamily="66" charset="0"/>
              </a:rPr>
              <a:t>Tespit edilen her bir riskin numaralandırılarak yetkili kişiler tarafından onaylanması ve idare tarafından belirlenmiş formlar aracılığıyla kayıt altına alınmasıdır.</a:t>
            </a:r>
          </a:p>
        </p:txBody>
      </p:sp>
    </p:spTree>
    <p:extLst>
      <p:ext uri="{BB962C8B-B14F-4D97-AF65-F5344CB8AC3E}">
        <p14:creationId xmlns:p14="http://schemas.microsoft.com/office/powerpoint/2010/main" val="8991806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Arkadaşlar yeni öngörülen (RDS) E.6.3.1 eyleminde yazılı hale getirilen önlemlerin izlenmesi ve gerekli görüldüğünde güncellenerek personelin</a:t>
            </a:r>
            <a:r>
              <a:rPr lang="tr-TR" baseline="0" dirty="0" smtClean="0"/>
              <a:t> bilgilendirilmesi amaçlanmaktadır.</a:t>
            </a:r>
          </a:p>
          <a:p>
            <a:r>
              <a:rPr lang="tr-TR" baseline="0" dirty="0" smtClean="0"/>
              <a:t>Eylem planı icmalleri acil durum eylem planı niteliğindedir.</a:t>
            </a:r>
          </a:p>
          <a:p>
            <a:r>
              <a:rPr lang="tr-TR" baseline="0" dirty="0" smtClean="0"/>
              <a:t>Yani tespit edilen veya öngörülen risklerle ilgili kurumun, kişilerin zarar görmesine neden olabilecek sorunların ortaya çıkması durumunda izlenecek yolların anlatıldığı raporlardır.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2564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8879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Başka bir deyişle.</a:t>
            </a:r>
          </a:p>
        </p:txBody>
      </p:sp>
    </p:spTree>
    <p:extLst>
      <p:ext uri="{BB962C8B-B14F-4D97-AF65-F5344CB8AC3E}">
        <p14:creationId xmlns:p14="http://schemas.microsoft.com/office/powerpoint/2010/main" val="1966050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Operasyonel</a:t>
            </a:r>
            <a:r>
              <a:rPr lang="tr-TR" baseline="0" dirty="0" smtClean="0"/>
              <a:t>  hedef: </a:t>
            </a:r>
            <a:r>
              <a:rPr lang="tr-TR" dirty="0" smtClean="0"/>
              <a:t>Kurumun kamu</a:t>
            </a:r>
            <a:r>
              <a:rPr lang="tr-TR" baseline="0" dirty="0" smtClean="0"/>
              <a:t> yararı için saha çalışmalarının gerçekleşmesi adına yapmış olduğu çalışmalar bütünüdür.</a:t>
            </a:r>
          </a:p>
        </p:txBody>
      </p:sp>
    </p:spTree>
    <p:extLst>
      <p:ext uri="{BB962C8B-B14F-4D97-AF65-F5344CB8AC3E}">
        <p14:creationId xmlns:p14="http://schemas.microsoft.com/office/powerpoint/2010/main" val="135361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baseline="0" dirty="0" smtClean="0"/>
              <a:t>Sizlerin düşünceleri nedir, bu konuyla ilgili olarak sizler neler söylersiniz.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5660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Kamu iç kontrol standartları 2. bileşeni olan risk değerlendirme standartları</a:t>
            </a:r>
            <a:r>
              <a:rPr lang="tr-TR" baseline="0" dirty="0" smtClean="0"/>
              <a:t> 2 ayrı gurupta ele alınmaktadır..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954867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Buraya kadar risk </a:t>
            </a:r>
            <a:r>
              <a:rPr lang="tr-TR" dirty="0" err="1" smtClean="0"/>
              <a:t>nediri</a:t>
            </a:r>
            <a:r>
              <a:rPr lang="tr-TR" dirty="0" smtClean="0"/>
              <a:t> yani risk kavramını anlamaya çalıştık.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Şimdi ise riskin ortaya çıkarılması ve kontrol altına</a:t>
            </a:r>
            <a:r>
              <a:rPr lang="tr-TR" baseline="0" dirty="0" smtClean="0"/>
              <a:t> alınabilmesi için neler yapılabilir nasıl yönetilir bu konulara değineceğiz.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448557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Arkadaşlar etkin bir risk yönetimi için; öncelikle kurumun</a:t>
            </a:r>
            <a:r>
              <a:rPr lang="tr-TR" baseline="0" dirty="0" smtClean="0"/>
              <a:t> hedeflerine ulaşmasında </a:t>
            </a:r>
            <a:r>
              <a:rPr lang="tr-TR" dirty="0" smtClean="0"/>
              <a:t>nelerin risk olduğunun belirlenmesi</a:t>
            </a:r>
            <a:r>
              <a:rPr lang="tr-TR" baseline="0" dirty="0" smtClean="0"/>
              <a:t>, belirlenen risklerin </a:t>
            </a:r>
            <a:r>
              <a:rPr lang="tr-TR" baseline="0" dirty="0" err="1" smtClean="0"/>
              <a:t>kategorilendirilmesi</a:t>
            </a:r>
            <a:r>
              <a:rPr lang="tr-TR" baseline="0" dirty="0" smtClean="0"/>
              <a:t>  yani sınıflandırılması gereklidir.</a:t>
            </a:r>
          </a:p>
          <a:p>
            <a:r>
              <a:rPr lang="tr-TR" baseline="0" dirty="0" smtClean="0"/>
              <a:t>Daha sonra bu risklerin olasılık ve etkisi ölçümlenmeli, hangi risklerin kurumun hedeflerine ulaşmasında daha az veya daha fazla sorun çıkarabileceğinin önceliklendirilmesi ve yönetilmesi gereklidir.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152057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Arkadaşlar risklerimizi belirleyerek bu seçeneklerden sizce hangisini veya hangilerini korumaya çalışıyoruz?</a:t>
            </a:r>
          </a:p>
        </p:txBody>
      </p:sp>
    </p:spTree>
    <p:extLst>
      <p:ext uri="{BB962C8B-B14F-4D97-AF65-F5344CB8AC3E}">
        <p14:creationId xmlns:p14="http://schemas.microsoft.com/office/powerpoint/2010/main" val="2943837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3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6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153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5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29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5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10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566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596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808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61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590659-3105-4E9F-A68F-D4946D371F44}" type="datetimeFigureOut">
              <a:rPr lang="tr-TR" smtClean="0"/>
              <a:pPr>
                <a:defRPr/>
              </a:pPr>
              <a:t>20.09.2019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E5978-A1F0-47CF-81BB-9274FB568598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2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809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395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881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4998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066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659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151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603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14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49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9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433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655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870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989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462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6264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2039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274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882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07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2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1224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041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30959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932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47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3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3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3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  <p:sldLayoutId id="2147483851" r:id="rId26"/>
    <p:sldLayoutId id="2147483852" r:id="rId27"/>
    <p:sldLayoutId id="2147483853" r:id="rId28"/>
    <p:sldLayoutId id="2147483854" r:id="rId29"/>
    <p:sldLayoutId id="2147483855" r:id="rId30"/>
    <p:sldLayoutId id="2147483856" r:id="rId31"/>
    <p:sldLayoutId id="2147483857" r:id="rId32"/>
    <p:sldLayoutId id="2147483858" r:id="rId33"/>
    <p:sldLayoutId id="2147483859" r:id="rId34"/>
    <p:sldLayoutId id="2147483860" r:id="rId35"/>
    <p:sldLayoutId id="2147483861" r:id="rId36"/>
    <p:sldLayoutId id="2147483862" r:id="rId37"/>
    <p:sldLayoutId id="2147483863" r:id="rId38"/>
    <p:sldLayoutId id="2147483864" r:id="rId39"/>
    <p:sldLayoutId id="2147483865" r:id="rId40"/>
    <p:sldLayoutId id="2147483866" r:id="rId41"/>
    <p:sldLayoutId id="2147483867" r:id="rId42"/>
    <p:sldLayoutId id="2147483868" r:id="rId43"/>
    <p:sldLayoutId id="2147483869" r:id="rId4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cozumvar.com.tr/tr/_i/egitim/kisisel/Risk_Yonetimi.jpg&amp;imgrefurl=http://www.cozumvar.com.tr/tr/Egitimler/Kisisel_Gelisim_Egitimleri/Risk_Yonetimi.asp&amp;usg=__B3OXjzvpX5-iF8Ry7oknwmv3WnQ=&amp;h=235&amp;w=250&amp;sz=13&amp;hl=tr&amp;start=6&amp;um=1&amp;tbnid=bgsTeFPCpXaKxM:&amp;tbnh=104&amp;tbnw=111&amp;prev=/images?q=risk+y%C3%B6netimi&amp;hl=tr&amp;rlz=1T4RNWN_enTR312TR312&amp;sa=N&amp;um=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r/imgres?imgurl=http://www.spotfiyatina.com/content_files/prd_images/motex_ml_barkodlu_terazi_p.jpg&amp;imgrefurl=http://www.spotfiyatina.com/asp/listgroup.asp?group=TZ10&amp;usg=__98FSJld90nMifW_SpThzjSxf3do=&amp;h=620&amp;w=600&amp;sz=77&amp;hl=tr&amp;start=1&amp;um=1&amp;tbnid=0CxOQa9iHXMtfM:&amp;tbnh=136&amp;tbnw=132&amp;prev=/images?q=terazi&amp;hl=tr&amp;rlz=1T4RNWN_enTR312TR312&amp;sa=N&amp;um=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http://www.spotfiyatina.com/content_files/prd_images/hana_terazi.jpg" TargetMode="Externa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5.tmp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692696"/>
            <a:ext cx="3541690" cy="3090928"/>
          </a:xfrm>
          <a:prstGeom prst="rect">
            <a:avLst/>
          </a:prstGeom>
        </p:spPr>
      </p:pic>
      <p:sp>
        <p:nvSpPr>
          <p:cNvPr id="3" name="Patlama 2 2"/>
          <p:cNvSpPr/>
          <p:nvPr/>
        </p:nvSpPr>
        <p:spPr>
          <a:xfrm>
            <a:off x="2267744" y="3933056"/>
            <a:ext cx="5256584" cy="2060848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RİSK!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045970" y="833084"/>
            <a:ext cx="1712595" cy="427162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1539"/>
          </a:p>
        </p:txBody>
      </p:sp>
      <p:sp>
        <p:nvSpPr>
          <p:cNvPr id="6" name="object 2"/>
          <p:cNvSpPr/>
          <p:nvPr/>
        </p:nvSpPr>
        <p:spPr>
          <a:xfrm>
            <a:off x="4649153" y="1719263"/>
            <a:ext cx="3480911" cy="364807"/>
          </a:xfrm>
          <a:custGeom>
            <a:avLst/>
            <a:gdLst/>
            <a:ahLst/>
            <a:cxnLst/>
            <a:rect l="l" t="t" r="r" b="b"/>
            <a:pathLst>
              <a:path w="4641215" h="486410">
                <a:moveTo>
                  <a:pt x="4641087" y="485901"/>
                </a:moveTo>
                <a:lnTo>
                  <a:pt x="4641087" y="242950"/>
                </a:lnTo>
                <a:lnTo>
                  <a:pt x="0" y="242950"/>
                </a:lnTo>
                <a:lnTo>
                  <a:pt x="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3"/>
          <p:cNvSpPr/>
          <p:nvPr/>
        </p:nvSpPr>
        <p:spPr>
          <a:xfrm>
            <a:off x="4649154" y="1715452"/>
            <a:ext cx="1738789" cy="364807"/>
          </a:xfrm>
          <a:custGeom>
            <a:avLst/>
            <a:gdLst/>
            <a:ahLst/>
            <a:cxnLst/>
            <a:rect l="l" t="t" r="r" b="b"/>
            <a:pathLst>
              <a:path w="2318384" h="486410">
                <a:moveTo>
                  <a:pt x="2318257" y="485901"/>
                </a:moveTo>
                <a:lnTo>
                  <a:pt x="2318257" y="242950"/>
                </a:lnTo>
                <a:lnTo>
                  <a:pt x="0" y="242950"/>
                </a:lnTo>
                <a:lnTo>
                  <a:pt x="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4"/>
          <p:cNvSpPr/>
          <p:nvPr/>
        </p:nvSpPr>
        <p:spPr>
          <a:xfrm>
            <a:off x="4645343" y="1717358"/>
            <a:ext cx="3810" cy="364807"/>
          </a:xfrm>
          <a:custGeom>
            <a:avLst/>
            <a:gdLst/>
            <a:ahLst/>
            <a:cxnLst/>
            <a:rect l="l" t="t" r="r" b="b"/>
            <a:pathLst>
              <a:path w="5079" h="486410">
                <a:moveTo>
                  <a:pt x="0" y="485901"/>
                </a:moveTo>
                <a:lnTo>
                  <a:pt x="4572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5"/>
          <p:cNvSpPr/>
          <p:nvPr/>
        </p:nvSpPr>
        <p:spPr>
          <a:xfrm>
            <a:off x="2904171" y="1719263"/>
            <a:ext cx="1745933" cy="364807"/>
          </a:xfrm>
          <a:custGeom>
            <a:avLst/>
            <a:gdLst/>
            <a:ahLst/>
            <a:cxnLst/>
            <a:rect l="l" t="t" r="r" b="b"/>
            <a:pathLst>
              <a:path w="2327910" h="486410">
                <a:moveTo>
                  <a:pt x="0" y="485901"/>
                </a:moveTo>
                <a:lnTo>
                  <a:pt x="0" y="242950"/>
                </a:lnTo>
                <a:lnTo>
                  <a:pt x="2327402" y="242950"/>
                </a:lnTo>
                <a:lnTo>
                  <a:pt x="2327402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6"/>
          <p:cNvSpPr/>
          <p:nvPr/>
        </p:nvSpPr>
        <p:spPr>
          <a:xfrm>
            <a:off x="1161098" y="1719263"/>
            <a:ext cx="3488055" cy="364807"/>
          </a:xfrm>
          <a:custGeom>
            <a:avLst/>
            <a:gdLst/>
            <a:ahLst/>
            <a:cxnLst/>
            <a:rect l="l" t="t" r="r" b="b"/>
            <a:pathLst>
              <a:path w="4650740" h="486410">
                <a:moveTo>
                  <a:pt x="0" y="485901"/>
                </a:moveTo>
                <a:lnTo>
                  <a:pt x="0" y="242950"/>
                </a:lnTo>
                <a:lnTo>
                  <a:pt x="4650358" y="242950"/>
                </a:lnTo>
                <a:lnTo>
                  <a:pt x="4650358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7"/>
          <p:cNvSpPr/>
          <p:nvPr/>
        </p:nvSpPr>
        <p:spPr>
          <a:xfrm>
            <a:off x="3901440" y="982980"/>
            <a:ext cx="1493520" cy="733425"/>
          </a:xfrm>
          <a:custGeom>
            <a:avLst/>
            <a:gdLst/>
            <a:ahLst/>
            <a:cxnLst/>
            <a:rect l="l" t="t" r="r" b="b"/>
            <a:pathLst>
              <a:path w="1991359" h="977900">
                <a:moveTo>
                  <a:pt x="1828419" y="0"/>
                </a:moveTo>
                <a:lnTo>
                  <a:pt x="162940" y="0"/>
                </a:lnTo>
                <a:lnTo>
                  <a:pt x="119650" y="5825"/>
                </a:lnTo>
                <a:lnTo>
                  <a:pt x="80734" y="22262"/>
                </a:lnTo>
                <a:lnTo>
                  <a:pt x="47751" y="47752"/>
                </a:lnTo>
                <a:lnTo>
                  <a:pt x="22262" y="80734"/>
                </a:lnTo>
                <a:lnTo>
                  <a:pt x="5825" y="119650"/>
                </a:lnTo>
                <a:lnTo>
                  <a:pt x="0" y="162940"/>
                </a:lnTo>
                <a:lnTo>
                  <a:pt x="0" y="814958"/>
                </a:lnTo>
                <a:lnTo>
                  <a:pt x="5825" y="858249"/>
                </a:lnTo>
                <a:lnTo>
                  <a:pt x="22262" y="897165"/>
                </a:lnTo>
                <a:lnTo>
                  <a:pt x="47752" y="930147"/>
                </a:lnTo>
                <a:lnTo>
                  <a:pt x="80734" y="955637"/>
                </a:lnTo>
                <a:lnTo>
                  <a:pt x="119650" y="972074"/>
                </a:lnTo>
                <a:lnTo>
                  <a:pt x="162940" y="977899"/>
                </a:lnTo>
                <a:lnTo>
                  <a:pt x="1828419" y="977899"/>
                </a:lnTo>
                <a:lnTo>
                  <a:pt x="1871709" y="972074"/>
                </a:lnTo>
                <a:lnTo>
                  <a:pt x="1910625" y="955637"/>
                </a:lnTo>
                <a:lnTo>
                  <a:pt x="1943607" y="930147"/>
                </a:lnTo>
                <a:lnTo>
                  <a:pt x="1969097" y="897165"/>
                </a:lnTo>
                <a:lnTo>
                  <a:pt x="1985534" y="858249"/>
                </a:lnTo>
                <a:lnTo>
                  <a:pt x="1991359" y="814958"/>
                </a:lnTo>
                <a:lnTo>
                  <a:pt x="1991359" y="162940"/>
                </a:lnTo>
                <a:lnTo>
                  <a:pt x="1985534" y="119650"/>
                </a:lnTo>
                <a:lnTo>
                  <a:pt x="1969097" y="80734"/>
                </a:lnTo>
                <a:lnTo>
                  <a:pt x="1943608" y="47752"/>
                </a:lnTo>
                <a:lnTo>
                  <a:pt x="1910625" y="22262"/>
                </a:lnTo>
                <a:lnTo>
                  <a:pt x="1871709" y="5825"/>
                </a:lnTo>
                <a:lnTo>
                  <a:pt x="1828419" y="0"/>
                </a:lnTo>
                <a:close/>
              </a:path>
            </a:pathLst>
          </a:custGeom>
          <a:solidFill>
            <a:srgbClr val="BCD6E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8"/>
          <p:cNvSpPr/>
          <p:nvPr/>
        </p:nvSpPr>
        <p:spPr>
          <a:xfrm>
            <a:off x="3901440" y="982980"/>
            <a:ext cx="1493520" cy="733425"/>
          </a:xfrm>
          <a:custGeom>
            <a:avLst/>
            <a:gdLst/>
            <a:ahLst/>
            <a:cxnLst/>
            <a:rect l="l" t="t" r="r" b="b"/>
            <a:pathLst>
              <a:path w="1991359" h="977900">
                <a:moveTo>
                  <a:pt x="0" y="162940"/>
                </a:moveTo>
                <a:lnTo>
                  <a:pt x="5825" y="119650"/>
                </a:lnTo>
                <a:lnTo>
                  <a:pt x="22262" y="80734"/>
                </a:lnTo>
                <a:lnTo>
                  <a:pt x="47751" y="47752"/>
                </a:lnTo>
                <a:lnTo>
                  <a:pt x="80734" y="22262"/>
                </a:lnTo>
                <a:lnTo>
                  <a:pt x="119650" y="5825"/>
                </a:lnTo>
                <a:lnTo>
                  <a:pt x="162940" y="0"/>
                </a:lnTo>
                <a:lnTo>
                  <a:pt x="1828419" y="0"/>
                </a:lnTo>
                <a:lnTo>
                  <a:pt x="1871709" y="5825"/>
                </a:lnTo>
                <a:lnTo>
                  <a:pt x="1910625" y="22262"/>
                </a:lnTo>
                <a:lnTo>
                  <a:pt x="1943607" y="47751"/>
                </a:lnTo>
                <a:lnTo>
                  <a:pt x="1969097" y="80734"/>
                </a:lnTo>
                <a:lnTo>
                  <a:pt x="1985534" y="119650"/>
                </a:lnTo>
                <a:lnTo>
                  <a:pt x="1991359" y="162940"/>
                </a:lnTo>
                <a:lnTo>
                  <a:pt x="1991359" y="814958"/>
                </a:lnTo>
                <a:lnTo>
                  <a:pt x="1985534" y="858249"/>
                </a:lnTo>
                <a:lnTo>
                  <a:pt x="1969097" y="897165"/>
                </a:lnTo>
                <a:lnTo>
                  <a:pt x="1943608" y="930147"/>
                </a:lnTo>
                <a:lnTo>
                  <a:pt x="1910625" y="955637"/>
                </a:lnTo>
                <a:lnTo>
                  <a:pt x="1871709" y="972074"/>
                </a:lnTo>
                <a:lnTo>
                  <a:pt x="1828419" y="977899"/>
                </a:lnTo>
                <a:lnTo>
                  <a:pt x="162940" y="977899"/>
                </a:lnTo>
                <a:lnTo>
                  <a:pt x="119650" y="972074"/>
                </a:lnTo>
                <a:lnTo>
                  <a:pt x="80734" y="955637"/>
                </a:lnTo>
                <a:lnTo>
                  <a:pt x="47752" y="930147"/>
                </a:lnTo>
                <a:lnTo>
                  <a:pt x="22262" y="897165"/>
                </a:lnTo>
                <a:lnTo>
                  <a:pt x="5825" y="858249"/>
                </a:lnTo>
                <a:lnTo>
                  <a:pt x="0" y="814958"/>
                </a:lnTo>
                <a:lnTo>
                  <a:pt x="0" y="162940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9"/>
          <p:cNvSpPr txBox="1">
            <a:spLocks noGrp="1"/>
          </p:cNvSpPr>
          <p:nvPr>
            <p:ph type="title"/>
          </p:nvPr>
        </p:nvSpPr>
        <p:spPr>
          <a:xfrm>
            <a:off x="4162901" y="1063834"/>
            <a:ext cx="972503" cy="544573"/>
          </a:xfrm>
          <a:prstGeom prst="rect">
            <a:avLst/>
          </a:prstGeom>
        </p:spPr>
        <p:txBody>
          <a:bodyPr vert="horz" wrap="square" lIns="0" tIns="18098" rIns="0" bIns="0" rtlCol="0" anchor="ctr">
            <a:spAutoFit/>
          </a:bodyPr>
          <a:lstStyle/>
          <a:p>
            <a:pPr marL="9525" marR="3810" indent="-38576">
              <a:lnSpc>
                <a:spcPct val="95300"/>
              </a:lnSpc>
              <a:spcBef>
                <a:spcPts val="143"/>
              </a:spcBef>
            </a:pPr>
            <a:r>
              <a:rPr sz="1200" spc="-3" dirty="0">
                <a:solidFill>
                  <a:srgbClr val="000000"/>
                </a:solidFill>
              </a:rPr>
              <a:t>KAMU </a:t>
            </a:r>
            <a:r>
              <a:rPr sz="1200" spc="-64" dirty="0">
                <a:solidFill>
                  <a:srgbClr val="000000"/>
                </a:solidFill>
              </a:rPr>
              <a:t>İÇ  </a:t>
            </a:r>
            <a:r>
              <a:rPr sz="1200" spc="-86" dirty="0">
                <a:solidFill>
                  <a:srgbClr val="000000"/>
                </a:solidFill>
              </a:rPr>
              <a:t>KONTROL  </a:t>
            </a:r>
            <a:r>
              <a:rPr sz="1200" spc="-64" dirty="0">
                <a:solidFill>
                  <a:srgbClr val="000000"/>
                </a:solidFill>
              </a:rPr>
              <a:t>S</a:t>
            </a:r>
            <a:r>
              <a:rPr sz="1200" spc="-228" dirty="0">
                <a:solidFill>
                  <a:srgbClr val="000000"/>
                </a:solidFill>
              </a:rPr>
              <a:t>T</a:t>
            </a:r>
            <a:r>
              <a:rPr sz="1200" spc="-45" dirty="0">
                <a:solidFill>
                  <a:srgbClr val="000000"/>
                </a:solidFill>
              </a:rPr>
              <a:t>A</a:t>
            </a:r>
            <a:r>
              <a:rPr sz="1200" spc="-15" dirty="0">
                <a:solidFill>
                  <a:srgbClr val="000000"/>
                </a:solidFill>
              </a:rPr>
              <a:t>N</a:t>
            </a:r>
            <a:r>
              <a:rPr sz="1200" spc="-45" dirty="0">
                <a:solidFill>
                  <a:srgbClr val="000000"/>
                </a:solidFill>
              </a:rPr>
              <a:t>DA</a:t>
            </a:r>
            <a:r>
              <a:rPr sz="1200" spc="-79" dirty="0">
                <a:solidFill>
                  <a:srgbClr val="000000"/>
                </a:solidFill>
              </a:rPr>
              <a:t>R</a:t>
            </a:r>
            <a:r>
              <a:rPr sz="1200" spc="-143" dirty="0">
                <a:solidFill>
                  <a:srgbClr val="000000"/>
                </a:solidFill>
              </a:rPr>
              <a:t>T</a:t>
            </a:r>
            <a:r>
              <a:rPr sz="1200" spc="-90" dirty="0">
                <a:solidFill>
                  <a:srgbClr val="000000"/>
                </a:solidFill>
              </a:rPr>
              <a:t>L</a:t>
            </a:r>
            <a:r>
              <a:rPr sz="1200" spc="-109" dirty="0">
                <a:solidFill>
                  <a:srgbClr val="000000"/>
                </a:solidFill>
              </a:rPr>
              <a:t>A</a:t>
            </a:r>
            <a:r>
              <a:rPr sz="1200" spc="-38" dirty="0">
                <a:solidFill>
                  <a:srgbClr val="000000"/>
                </a:solidFill>
              </a:rPr>
              <a:t>RI</a:t>
            </a:r>
            <a:endParaRPr sz="1200"/>
          </a:p>
        </p:txBody>
      </p:sp>
      <p:sp>
        <p:nvSpPr>
          <p:cNvPr id="14" name="object 10"/>
          <p:cNvSpPr/>
          <p:nvPr/>
        </p:nvSpPr>
        <p:spPr>
          <a:xfrm>
            <a:off x="413385" y="2080259"/>
            <a:ext cx="1493520" cy="735330"/>
          </a:xfrm>
          <a:custGeom>
            <a:avLst/>
            <a:gdLst/>
            <a:ahLst/>
            <a:cxnLst/>
            <a:rect l="l" t="t" r="r" b="b"/>
            <a:pathLst>
              <a:path w="1991360" h="980439">
                <a:moveTo>
                  <a:pt x="1827911" y="0"/>
                </a:moveTo>
                <a:lnTo>
                  <a:pt x="163410" y="0"/>
                </a:lnTo>
                <a:lnTo>
                  <a:pt x="119970" y="5836"/>
                </a:lnTo>
                <a:lnTo>
                  <a:pt x="80935" y="22309"/>
                </a:lnTo>
                <a:lnTo>
                  <a:pt x="47863" y="47863"/>
                </a:lnTo>
                <a:lnTo>
                  <a:pt x="22311" y="80941"/>
                </a:lnTo>
                <a:lnTo>
                  <a:pt x="5837" y="119988"/>
                </a:lnTo>
                <a:lnTo>
                  <a:pt x="0" y="163449"/>
                </a:lnTo>
                <a:lnTo>
                  <a:pt x="0" y="816991"/>
                </a:lnTo>
                <a:lnTo>
                  <a:pt x="5837" y="860451"/>
                </a:lnTo>
                <a:lnTo>
                  <a:pt x="22311" y="899498"/>
                </a:lnTo>
                <a:lnTo>
                  <a:pt x="47863" y="932576"/>
                </a:lnTo>
                <a:lnTo>
                  <a:pt x="80935" y="958130"/>
                </a:lnTo>
                <a:lnTo>
                  <a:pt x="119970" y="974603"/>
                </a:lnTo>
                <a:lnTo>
                  <a:pt x="163410" y="980440"/>
                </a:lnTo>
                <a:lnTo>
                  <a:pt x="1827911" y="980440"/>
                </a:lnTo>
                <a:lnTo>
                  <a:pt x="1871371" y="974603"/>
                </a:lnTo>
                <a:lnTo>
                  <a:pt x="1910418" y="958130"/>
                </a:lnTo>
                <a:lnTo>
                  <a:pt x="1943496" y="932576"/>
                </a:lnTo>
                <a:lnTo>
                  <a:pt x="1969050" y="899498"/>
                </a:lnTo>
                <a:lnTo>
                  <a:pt x="1985523" y="860451"/>
                </a:lnTo>
                <a:lnTo>
                  <a:pt x="1991359" y="816991"/>
                </a:lnTo>
                <a:lnTo>
                  <a:pt x="1991359" y="163449"/>
                </a:lnTo>
                <a:lnTo>
                  <a:pt x="1985523" y="119988"/>
                </a:lnTo>
                <a:lnTo>
                  <a:pt x="1969050" y="80941"/>
                </a:lnTo>
                <a:lnTo>
                  <a:pt x="1943496" y="47863"/>
                </a:lnTo>
                <a:lnTo>
                  <a:pt x="1910418" y="22309"/>
                </a:lnTo>
                <a:lnTo>
                  <a:pt x="1871371" y="5836"/>
                </a:lnTo>
                <a:lnTo>
                  <a:pt x="1827911" y="0"/>
                </a:lnTo>
                <a:close/>
              </a:path>
            </a:pathLst>
          </a:custGeom>
          <a:solidFill>
            <a:srgbClr val="BCD6ED">
              <a:alpha val="14117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1"/>
          <p:cNvSpPr/>
          <p:nvPr/>
        </p:nvSpPr>
        <p:spPr>
          <a:xfrm>
            <a:off x="413385" y="2080259"/>
            <a:ext cx="1493520" cy="735330"/>
          </a:xfrm>
          <a:custGeom>
            <a:avLst/>
            <a:gdLst/>
            <a:ahLst/>
            <a:cxnLst/>
            <a:rect l="l" t="t" r="r" b="b"/>
            <a:pathLst>
              <a:path w="1991360" h="980439">
                <a:moveTo>
                  <a:pt x="0" y="163449"/>
                </a:moveTo>
                <a:lnTo>
                  <a:pt x="5837" y="119988"/>
                </a:lnTo>
                <a:lnTo>
                  <a:pt x="22311" y="80941"/>
                </a:lnTo>
                <a:lnTo>
                  <a:pt x="47863" y="47863"/>
                </a:lnTo>
                <a:lnTo>
                  <a:pt x="80935" y="22309"/>
                </a:lnTo>
                <a:lnTo>
                  <a:pt x="119970" y="5836"/>
                </a:lnTo>
                <a:lnTo>
                  <a:pt x="163410" y="0"/>
                </a:lnTo>
                <a:lnTo>
                  <a:pt x="1827911" y="0"/>
                </a:lnTo>
                <a:lnTo>
                  <a:pt x="1871371" y="5836"/>
                </a:lnTo>
                <a:lnTo>
                  <a:pt x="1910418" y="22309"/>
                </a:lnTo>
                <a:lnTo>
                  <a:pt x="1943496" y="47863"/>
                </a:lnTo>
                <a:lnTo>
                  <a:pt x="1969050" y="80941"/>
                </a:lnTo>
                <a:lnTo>
                  <a:pt x="1985523" y="119988"/>
                </a:lnTo>
                <a:lnTo>
                  <a:pt x="1991359" y="163449"/>
                </a:lnTo>
                <a:lnTo>
                  <a:pt x="1991359" y="816991"/>
                </a:lnTo>
                <a:lnTo>
                  <a:pt x="1985523" y="860451"/>
                </a:lnTo>
                <a:lnTo>
                  <a:pt x="1969050" y="899498"/>
                </a:lnTo>
                <a:lnTo>
                  <a:pt x="1943496" y="932576"/>
                </a:lnTo>
                <a:lnTo>
                  <a:pt x="1910418" y="958130"/>
                </a:lnTo>
                <a:lnTo>
                  <a:pt x="1871371" y="974603"/>
                </a:lnTo>
                <a:lnTo>
                  <a:pt x="1827911" y="980440"/>
                </a:lnTo>
                <a:lnTo>
                  <a:pt x="163410" y="980440"/>
                </a:lnTo>
                <a:lnTo>
                  <a:pt x="119970" y="974603"/>
                </a:lnTo>
                <a:lnTo>
                  <a:pt x="80935" y="958130"/>
                </a:lnTo>
                <a:lnTo>
                  <a:pt x="47863" y="932576"/>
                </a:lnTo>
                <a:lnTo>
                  <a:pt x="22311" y="899498"/>
                </a:lnTo>
                <a:lnTo>
                  <a:pt x="5837" y="860451"/>
                </a:lnTo>
                <a:lnTo>
                  <a:pt x="0" y="816991"/>
                </a:lnTo>
                <a:lnTo>
                  <a:pt x="0" y="163449"/>
                </a:lnTo>
                <a:close/>
              </a:path>
            </a:pathLst>
          </a:custGeom>
          <a:ln w="1016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2"/>
          <p:cNvSpPr txBox="1"/>
          <p:nvPr/>
        </p:nvSpPr>
        <p:spPr>
          <a:xfrm>
            <a:off x="735330" y="2193893"/>
            <a:ext cx="849154" cy="477342"/>
          </a:xfrm>
          <a:prstGeom prst="rect">
            <a:avLst/>
          </a:prstGeom>
        </p:spPr>
        <p:txBody>
          <a:bodyPr vert="horz" wrap="square" lIns="0" tIns="16669" rIns="0" bIns="0" rtlCol="0">
            <a:spAutoFit/>
          </a:bodyPr>
          <a:lstStyle/>
          <a:p>
            <a:pPr marL="9049" marR="3810" indent="-30957" algn="ctr">
              <a:lnSpc>
                <a:spcPct val="95300"/>
              </a:lnSpc>
              <a:spcBef>
                <a:spcPts val="131"/>
              </a:spcBef>
            </a:pPr>
            <a:r>
              <a:rPr sz="1050" b="1" spc="-79" dirty="0">
                <a:latin typeface="Trebuchet MS"/>
                <a:cs typeface="Trebuchet MS"/>
              </a:rPr>
              <a:t>KONTROL  </a:t>
            </a:r>
            <a:r>
              <a:rPr sz="1050" b="1" spc="-41" dirty="0">
                <a:latin typeface="Trebuchet MS"/>
                <a:cs typeface="Trebuchet MS"/>
              </a:rPr>
              <a:t>ORTAMI  </a:t>
            </a:r>
            <a:r>
              <a:rPr sz="1050" b="1" spc="-60" dirty="0">
                <a:latin typeface="Trebuchet MS"/>
                <a:cs typeface="Trebuchet MS"/>
              </a:rPr>
              <a:t>S</a:t>
            </a:r>
            <a:r>
              <a:rPr sz="1050" b="1" spc="-210" dirty="0">
                <a:latin typeface="Trebuchet MS"/>
                <a:cs typeface="Trebuchet MS"/>
              </a:rPr>
              <a:t>T</a:t>
            </a:r>
            <a:r>
              <a:rPr sz="1050" b="1" spc="-38" dirty="0">
                <a:latin typeface="Trebuchet MS"/>
                <a:cs typeface="Trebuchet MS"/>
              </a:rPr>
              <a:t>A</a:t>
            </a:r>
            <a:r>
              <a:rPr sz="1050" b="1" spc="-11" dirty="0">
                <a:latin typeface="Trebuchet MS"/>
                <a:cs typeface="Trebuchet MS"/>
              </a:rPr>
              <a:t>N</a:t>
            </a:r>
            <a:r>
              <a:rPr sz="1050" b="1" spc="-45" dirty="0">
                <a:latin typeface="Trebuchet MS"/>
                <a:cs typeface="Trebuchet MS"/>
              </a:rPr>
              <a:t>D</a:t>
            </a:r>
            <a:r>
              <a:rPr sz="1050" b="1" spc="-38" dirty="0">
                <a:latin typeface="Trebuchet MS"/>
                <a:cs typeface="Trebuchet MS"/>
              </a:rPr>
              <a:t>A</a:t>
            </a:r>
            <a:r>
              <a:rPr sz="1050" b="1" spc="-75" dirty="0">
                <a:latin typeface="Trebuchet MS"/>
                <a:cs typeface="Trebuchet MS"/>
              </a:rPr>
              <a:t>R</a:t>
            </a:r>
            <a:r>
              <a:rPr sz="1050" b="1" spc="-120" dirty="0">
                <a:latin typeface="Trebuchet MS"/>
                <a:cs typeface="Trebuchet MS"/>
              </a:rPr>
              <a:t>T</a:t>
            </a:r>
            <a:r>
              <a:rPr sz="1050" b="1" spc="-135" dirty="0">
                <a:latin typeface="Trebuchet MS"/>
                <a:cs typeface="Trebuchet MS"/>
              </a:rPr>
              <a:t>L</a:t>
            </a:r>
            <a:r>
              <a:rPr sz="1050" b="1" spc="-38" dirty="0">
                <a:latin typeface="Trebuchet MS"/>
                <a:cs typeface="Trebuchet MS"/>
              </a:rPr>
              <a:t>A</a:t>
            </a:r>
            <a:r>
              <a:rPr sz="1050" b="1" spc="-60" dirty="0">
                <a:latin typeface="Trebuchet MS"/>
                <a:cs typeface="Trebuchet MS"/>
              </a:rPr>
              <a:t>R</a:t>
            </a:r>
            <a:r>
              <a:rPr sz="1050" b="1" spc="-15" dirty="0">
                <a:latin typeface="Trebuchet MS"/>
                <a:cs typeface="Trebuchet MS"/>
              </a:rPr>
              <a:t>I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2154554" y="2080259"/>
            <a:ext cx="1493520" cy="735330"/>
          </a:xfrm>
          <a:custGeom>
            <a:avLst/>
            <a:gdLst/>
            <a:ahLst/>
            <a:cxnLst/>
            <a:rect l="l" t="t" r="r" b="b"/>
            <a:pathLst>
              <a:path w="1991360" h="980439">
                <a:moveTo>
                  <a:pt x="1827911" y="0"/>
                </a:moveTo>
                <a:lnTo>
                  <a:pt x="163449" y="0"/>
                </a:lnTo>
                <a:lnTo>
                  <a:pt x="119988" y="5836"/>
                </a:lnTo>
                <a:lnTo>
                  <a:pt x="80941" y="22309"/>
                </a:lnTo>
                <a:lnTo>
                  <a:pt x="47863" y="47863"/>
                </a:lnTo>
                <a:lnTo>
                  <a:pt x="22309" y="80941"/>
                </a:lnTo>
                <a:lnTo>
                  <a:pt x="5836" y="119988"/>
                </a:lnTo>
                <a:lnTo>
                  <a:pt x="0" y="163449"/>
                </a:lnTo>
                <a:lnTo>
                  <a:pt x="0" y="816991"/>
                </a:lnTo>
                <a:lnTo>
                  <a:pt x="5836" y="860451"/>
                </a:lnTo>
                <a:lnTo>
                  <a:pt x="22309" y="899498"/>
                </a:lnTo>
                <a:lnTo>
                  <a:pt x="47863" y="932576"/>
                </a:lnTo>
                <a:lnTo>
                  <a:pt x="80941" y="958130"/>
                </a:lnTo>
                <a:lnTo>
                  <a:pt x="119988" y="974603"/>
                </a:lnTo>
                <a:lnTo>
                  <a:pt x="163449" y="980440"/>
                </a:lnTo>
                <a:lnTo>
                  <a:pt x="1827911" y="980440"/>
                </a:lnTo>
                <a:lnTo>
                  <a:pt x="1871371" y="974603"/>
                </a:lnTo>
                <a:lnTo>
                  <a:pt x="1910418" y="958130"/>
                </a:lnTo>
                <a:lnTo>
                  <a:pt x="1943496" y="932576"/>
                </a:lnTo>
                <a:lnTo>
                  <a:pt x="1969050" y="899498"/>
                </a:lnTo>
                <a:lnTo>
                  <a:pt x="1985523" y="860451"/>
                </a:lnTo>
                <a:lnTo>
                  <a:pt x="1991360" y="816991"/>
                </a:lnTo>
                <a:lnTo>
                  <a:pt x="1991360" y="163449"/>
                </a:lnTo>
                <a:lnTo>
                  <a:pt x="1985523" y="119988"/>
                </a:lnTo>
                <a:lnTo>
                  <a:pt x="1969050" y="80941"/>
                </a:lnTo>
                <a:lnTo>
                  <a:pt x="1943496" y="47863"/>
                </a:lnTo>
                <a:lnTo>
                  <a:pt x="1910418" y="22309"/>
                </a:lnTo>
                <a:lnTo>
                  <a:pt x="1871371" y="5836"/>
                </a:lnTo>
                <a:lnTo>
                  <a:pt x="1827911" y="0"/>
                </a:lnTo>
                <a:close/>
              </a:path>
            </a:pathLst>
          </a:custGeom>
          <a:solidFill>
            <a:srgbClr val="99CCFF">
              <a:alpha val="14117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4"/>
          <p:cNvSpPr/>
          <p:nvPr/>
        </p:nvSpPr>
        <p:spPr>
          <a:xfrm>
            <a:off x="2154554" y="2080259"/>
            <a:ext cx="1493520" cy="735330"/>
          </a:xfrm>
          <a:custGeom>
            <a:avLst/>
            <a:gdLst/>
            <a:ahLst/>
            <a:cxnLst/>
            <a:rect l="l" t="t" r="r" b="b"/>
            <a:pathLst>
              <a:path w="1991360" h="980439">
                <a:moveTo>
                  <a:pt x="0" y="163449"/>
                </a:moveTo>
                <a:lnTo>
                  <a:pt x="5836" y="119988"/>
                </a:lnTo>
                <a:lnTo>
                  <a:pt x="22309" y="80941"/>
                </a:lnTo>
                <a:lnTo>
                  <a:pt x="47863" y="47863"/>
                </a:lnTo>
                <a:lnTo>
                  <a:pt x="80941" y="22309"/>
                </a:lnTo>
                <a:lnTo>
                  <a:pt x="119988" y="5836"/>
                </a:lnTo>
                <a:lnTo>
                  <a:pt x="163449" y="0"/>
                </a:lnTo>
                <a:lnTo>
                  <a:pt x="1827911" y="0"/>
                </a:lnTo>
                <a:lnTo>
                  <a:pt x="1871371" y="5836"/>
                </a:lnTo>
                <a:lnTo>
                  <a:pt x="1910418" y="22309"/>
                </a:lnTo>
                <a:lnTo>
                  <a:pt x="1943496" y="47863"/>
                </a:lnTo>
                <a:lnTo>
                  <a:pt x="1969050" y="80941"/>
                </a:lnTo>
                <a:lnTo>
                  <a:pt x="1985523" y="119988"/>
                </a:lnTo>
                <a:lnTo>
                  <a:pt x="1991360" y="163449"/>
                </a:lnTo>
                <a:lnTo>
                  <a:pt x="1991360" y="816991"/>
                </a:lnTo>
                <a:lnTo>
                  <a:pt x="1985523" y="860451"/>
                </a:lnTo>
                <a:lnTo>
                  <a:pt x="1969050" y="899498"/>
                </a:lnTo>
                <a:lnTo>
                  <a:pt x="1943496" y="932576"/>
                </a:lnTo>
                <a:lnTo>
                  <a:pt x="1910418" y="958130"/>
                </a:lnTo>
                <a:lnTo>
                  <a:pt x="1871371" y="974603"/>
                </a:lnTo>
                <a:lnTo>
                  <a:pt x="1827911" y="980440"/>
                </a:lnTo>
                <a:lnTo>
                  <a:pt x="163449" y="980440"/>
                </a:lnTo>
                <a:lnTo>
                  <a:pt x="119988" y="974603"/>
                </a:lnTo>
                <a:lnTo>
                  <a:pt x="80941" y="958130"/>
                </a:lnTo>
                <a:lnTo>
                  <a:pt x="47863" y="932576"/>
                </a:lnTo>
                <a:lnTo>
                  <a:pt x="22309" y="899498"/>
                </a:lnTo>
                <a:lnTo>
                  <a:pt x="5836" y="860451"/>
                </a:lnTo>
                <a:lnTo>
                  <a:pt x="0" y="816991"/>
                </a:lnTo>
                <a:lnTo>
                  <a:pt x="0" y="16344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5"/>
          <p:cNvSpPr txBox="1"/>
          <p:nvPr/>
        </p:nvSpPr>
        <p:spPr>
          <a:xfrm>
            <a:off x="2415065" y="2193893"/>
            <a:ext cx="975836" cy="48410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26194" algn="ctr">
              <a:lnSpc>
                <a:spcPts val="1229"/>
              </a:lnSpc>
              <a:spcBef>
                <a:spcPts val="75"/>
              </a:spcBef>
            </a:pPr>
            <a:r>
              <a:rPr sz="1050" b="1" spc="-49" dirty="0">
                <a:latin typeface="Trebuchet MS"/>
                <a:cs typeface="Trebuchet MS"/>
              </a:rPr>
              <a:t>RİSK</a:t>
            </a:r>
            <a:endParaRPr sz="1050">
              <a:latin typeface="Trebuchet MS"/>
              <a:cs typeface="Trebuchet MS"/>
            </a:endParaRPr>
          </a:p>
          <a:p>
            <a:pPr marL="9525" marR="3810" algn="ctr">
              <a:lnSpc>
                <a:spcPts val="1200"/>
              </a:lnSpc>
              <a:spcBef>
                <a:spcPts val="60"/>
              </a:spcBef>
            </a:pPr>
            <a:r>
              <a:rPr sz="1050" b="1" spc="-56" dirty="0">
                <a:latin typeface="Trebuchet MS"/>
                <a:cs typeface="Trebuchet MS"/>
              </a:rPr>
              <a:t>D</a:t>
            </a:r>
            <a:r>
              <a:rPr sz="1050" b="1" spc="-71" dirty="0">
                <a:latin typeface="Trebuchet MS"/>
                <a:cs typeface="Trebuchet MS"/>
              </a:rPr>
              <a:t>E</a:t>
            </a:r>
            <a:r>
              <a:rPr sz="1050" b="1" spc="-33" dirty="0">
                <a:latin typeface="Trebuchet MS"/>
                <a:cs typeface="Trebuchet MS"/>
              </a:rPr>
              <a:t>Ğ</a:t>
            </a:r>
            <a:r>
              <a:rPr sz="1050" b="1" spc="-68" dirty="0">
                <a:latin typeface="Trebuchet MS"/>
                <a:cs typeface="Trebuchet MS"/>
              </a:rPr>
              <a:t>E</a:t>
            </a:r>
            <a:r>
              <a:rPr sz="1050" b="1" spc="-82" dirty="0">
                <a:latin typeface="Trebuchet MS"/>
                <a:cs typeface="Trebuchet MS"/>
              </a:rPr>
              <a:t>R</a:t>
            </a:r>
            <a:r>
              <a:rPr sz="1050" b="1" spc="-135" dirty="0">
                <a:latin typeface="Trebuchet MS"/>
                <a:cs typeface="Trebuchet MS"/>
              </a:rPr>
              <a:t>L</a:t>
            </a:r>
            <a:r>
              <a:rPr sz="1050" b="1" spc="-45" dirty="0">
                <a:latin typeface="Trebuchet MS"/>
                <a:cs typeface="Trebuchet MS"/>
              </a:rPr>
              <a:t>E</a:t>
            </a:r>
            <a:r>
              <a:rPr sz="1050" b="1" spc="-60" dirty="0">
                <a:latin typeface="Trebuchet MS"/>
                <a:cs typeface="Trebuchet MS"/>
              </a:rPr>
              <a:t>N</a:t>
            </a:r>
            <a:r>
              <a:rPr sz="1050" b="1" spc="-22" dirty="0">
                <a:latin typeface="Trebuchet MS"/>
                <a:cs typeface="Trebuchet MS"/>
              </a:rPr>
              <a:t>D</a:t>
            </a:r>
            <a:r>
              <a:rPr sz="1050" b="1" spc="-11" dirty="0">
                <a:latin typeface="Trebuchet MS"/>
                <a:cs typeface="Trebuchet MS"/>
              </a:rPr>
              <a:t>İ</a:t>
            </a:r>
            <a:r>
              <a:rPr sz="1050" b="1" spc="-60" dirty="0">
                <a:latin typeface="Trebuchet MS"/>
                <a:cs typeface="Trebuchet MS"/>
              </a:rPr>
              <a:t>R</a:t>
            </a:r>
            <a:r>
              <a:rPr sz="1050" b="1" spc="15" dirty="0">
                <a:latin typeface="Trebuchet MS"/>
                <a:cs typeface="Trebuchet MS"/>
              </a:rPr>
              <a:t>ME  </a:t>
            </a:r>
            <a:r>
              <a:rPr sz="1050" b="1" spc="-71" dirty="0">
                <a:latin typeface="Trebuchet MS"/>
                <a:cs typeface="Trebuchet MS"/>
              </a:rPr>
              <a:t>STANDARTLARI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0" name="object 16"/>
          <p:cNvSpPr/>
          <p:nvPr/>
        </p:nvSpPr>
        <p:spPr>
          <a:xfrm>
            <a:off x="3897630" y="2080259"/>
            <a:ext cx="1493520" cy="735330"/>
          </a:xfrm>
          <a:custGeom>
            <a:avLst/>
            <a:gdLst/>
            <a:ahLst/>
            <a:cxnLst/>
            <a:rect l="l" t="t" r="r" b="b"/>
            <a:pathLst>
              <a:path w="1991359" h="980439">
                <a:moveTo>
                  <a:pt x="1827911" y="0"/>
                </a:moveTo>
                <a:lnTo>
                  <a:pt x="163449" y="0"/>
                </a:lnTo>
                <a:lnTo>
                  <a:pt x="119988" y="5836"/>
                </a:lnTo>
                <a:lnTo>
                  <a:pt x="80941" y="22309"/>
                </a:lnTo>
                <a:lnTo>
                  <a:pt x="47863" y="47863"/>
                </a:lnTo>
                <a:lnTo>
                  <a:pt x="22309" y="80941"/>
                </a:lnTo>
                <a:lnTo>
                  <a:pt x="5836" y="119988"/>
                </a:lnTo>
                <a:lnTo>
                  <a:pt x="0" y="163449"/>
                </a:lnTo>
                <a:lnTo>
                  <a:pt x="0" y="816991"/>
                </a:lnTo>
                <a:lnTo>
                  <a:pt x="5836" y="860451"/>
                </a:lnTo>
                <a:lnTo>
                  <a:pt x="22309" y="899498"/>
                </a:lnTo>
                <a:lnTo>
                  <a:pt x="47863" y="932576"/>
                </a:lnTo>
                <a:lnTo>
                  <a:pt x="80941" y="958130"/>
                </a:lnTo>
                <a:lnTo>
                  <a:pt x="119988" y="974603"/>
                </a:lnTo>
                <a:lnTo>
                  <a:pt x="163449" y="980440"/>
                </a:lnTo>
                <a:lnTo>
                  <a:pt x="1827911" y="980440"/>
                </a:lnTo>
                <a:lnTo>
                  <a:pt x="1871371" y="974603"/>
                </a:lnTo>
                <a:lnTo>
                  <a:pt x="1910418" y="958130"/>
                </a:lnTo>
                <a:lnTo>
                  <a:pt x="1943496" y="932576"/>
                </a:lnTo>
                <a:lnTo>
                  <a:pt x="1969050" y="899498"/>
                </a:lnTo>
                <a:lnTo>
                  <a:pt x="1985523" y="860451"/>
                </a:lnTo>
                <a:lnTo>
                  <a:pt x="1991360" y="816991"/>
                </a:lnTo>
                <a:lnTo>
                  <a:pt x="1991360" y="163449"/>
                </a:lnTo>
                <a:lnTo>
                  <a:pt x="1985523" y="119988"/>
                </a:lnTo>
                <a:lnTo>
                  <a:pt x="1969050" y="80941"/>
                </a:lnTo>
                <a:lnTo>
                  <a:pt x="1943496" y="47863"/>
                </a:lnTo>
                <a:lnTo>
                  <a:pt x="1910418" y="22309"/>
                </a:lnTo>
                <a:lnTo>
                  <a:pt x="1871371" y="5836"/>
                </a:lnTo>
                <a:lnTo>
                  <a:pt x="1827911" y="0"/>
                </a:lnTo>
                <a:close/>
              </a:path>
            </a:pathLst>
          </a:custGeom>
          <a:solidFill>
            <a:srgbClr val="99CCFF">
              <a:alpha val="14117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17"/>
          <p:cNvSpPr/>
          <p:nvPr/>
        </p:nvSpPr>
        <p:spPr>
          <a:xfrm>
            <a:off x="3897630" y="2080259"/>
            <a:ext cx="1493520" cy="735330"/>
          </a:xfrm>
          <a:custGeom>
            <a:avLst/>
            <a:gdLst/>
            <a:ahLst/>
            <a:cxnLst/>
            <a:rect l="l" t="t" r="r" b="b"/>
            <a:pathLst>
              <a:path w="1991359" h="980439">
                <a:moveTo>
                  <a:pt x="0" y="163449"/>
                </a:moveTo>
                <a:lnTo>
                  <a:pt x="5836" y="119988"/>
                </a:lnTo>
                <a:lnTo>
                  <a:pt x="22309" y="80941"/>
                </a:lnTo>
                <a:lnTo>
                  <a:pt x="47863" y="47863"/>
                </a:lnTo>
                <a:lnTo>
                  <a:pt x="80941" y="22309"/>
                </a:lnTo>
                <a:lnTo>
                  <a:pt x="119988" y="5836"/>
                </a:lnTo>
                <a:lnTo>
                  <a:pt x="163449" y="0"/>
                </a:lnTo>
                <a:lnTo>
                  <a:pt x="1827911" y="0"/>
                </a:lnTo>
                <a:lnTo>
                  <a:pt x="1871371" y="5836"/>
                </a:lnTo>
                <a:lnTo>
                  <a:pt x="1910418" y="22309"/>
                </a:lnTo>
                <a:lnTo>
                  <a:pt x="1943496" y="47863"/>
                </a:lnTo>
                <a:lnTo>
                  <a:pt x="1969050" y="80941"/>
                </a:lnTo>
                <a:lnTo>
                  <a:pt x="1985523" y="119988"/>
                </a:lnTo>
                <a:lnTo>
                  <a:pt x="1991360" y="163449"/>
                </a:lnTo>
                <a:lnTo>
                  <a:pt x="1991360" y="816991"/>
                </a:lnTo>
                <a:lnTo>
                  <a:pt x="1985523" y="860451"/>
                </a:lnTo>
                <a:lnTo>
                  <a:pt x="1969050" y="899498"/>
                </a:lnTo>
                <a:lnTo>
                  <a:pt x="1943496" y="932576"/>
                </a:lnTo>
                <a:lnTo>
                  <a:pt x="1910418" y="958130"/>
                </a:lnTo>
                <a:lnTo>
                  <a:pt x="1871371" y="974603"/>
                </a:lnTo>
                <a:lnTo>
                  <a:pt x="1827911" y="980440"/>
                </a:lnTo>
                <a:lnTo>
                  <a:pt x="163449" y="980440"/>
                </a:lnTo>
                <a:lnTo>
                  <a:pt x="119988" y="974603"/>
                </a:lnTo>
                <a:lnTo>
                  <a:pt x="80941" y="958130"/>
                </a:lnTo>
                <a:lnTo>
                  <a:pt x="47863" y="932576"/>
                </a:lnTo>
                <a:lnTo>
                  <a:pt x="22309" y="899498"/>
                </a:lnTo>
                <a:lnTo>
                  <a:pt x="5836" y="860451"/>
                </a:lnTo>
                <a:lnTo>
                  <a:pt x="0" y="816991"/>
                </a:lnTo>
                <a:lnTo>
                  <a:pt x="0" y="16344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18"/>
          <p:cNvSpPr txBox="1"/>
          <p:nvPr/>
        </p:nvSpPr>
        <p:spPr>
          <a:xfrm>
            <a:off x="4220337" y="2193893"/>
            <a:ext cx="849154" cy="477342"/>
          </a:xfrm>
          <a:prstGeom prst="rect">
            <a:avLst/>
          </a:prstGeom>
        </p:spPr>
        <p:txBody>
          <a:bodyPr vert="horz" wrap="square" lIns="0" tIns="16669" rIns="0" bIns="0" rtlCol="0">
            <a:spAutoFit/>
          </a:bodyPr>
          <a:lstStyle/>
          <a:p>
            <a:pPr marL="9049" marR="3810" indent="1429" algn="ctr">
              <a:lnSpc>
                <a:spcPct val="95300"/>
              </a:lnSpc>
              <a:spcBef>
                <a:spcPts val="131"/>
              </a:spcBef>
            </a:pPr>
            <a:r>
              <a:rPr sz="1050" b="1" spc="-79" dirty="0">
                <a:latin typeface="Trebuchet MS"/>
                <a:cs typeface="Trebuchet MS"/>
              </a:rPr>
              <a:t>KONTROL  </a:t>
            </a:r>
            <a:r>
              <a:rPr sz="1050" b="1" spc="-86" dirty="0">
                <a:latin typeface="Trebuchet MS"/>
                <a:cs typeface="Trebuchet MS"/>
              </a:rPr>
              <a:t>FAALİYETLERİ  </a:t>
            </a:r>
            <a:r>
              <a:rPr sz="1050" b="1" spc="-60" dirty="0">
                <a:latin typeface="Trebuchet MS"/>
                <a:cs typeface="Trebuchet MS"/>
              </a:rPr>
              <a:t>S</a:t>
            </a:r>
            <a:r>
              <a:rPr sz="1050" b="1" spc="-210" dirty="0">
                <a:latin typeface="Trebuchet MS"/>
                <a:cs typeface="Trebuchet MS"/>
              </a:rPr>
              <a:t>T</a:t>
            </a:r>
            <a:r>
              <a:rPr sz="1050" b="1" spc="-38" dirty="0">
                <a:latin typeface="Trebuchet MS"/>
                <a:cs typeface="Trebuchet MS"/>
              </a:rPr>
              <a:t>A</a:t>
            </a:r>
            <a:r>
              <a:rPr sz="1050" b="1" spc="-11" dirty="0">
                <a:latin typeface="Trebuchet MS"/>
                <a:cs typeface="Trebuchet MS"/>
              </a:rPr>
              <a:t>N</a:t>
            </a:r>
            <a:r>
              <a:rPr sz="1050" b="1" spc="-45" dirty="0">
                <a:latin typeface="Trebuchet MS"/>
                <a:cs typeface="Trebuchet MS"/>
              </a:rPr>
              <a:t>D</a:t>
            </a:r>
            <a:r>
              <a:rPr sz="1050" b="1" spc="-38" dirty="0">
                <a:latin typeface="Trebuchet MS"/>
                <a:cs typeface="Trebuchet MS"/>
              </a:rPr>
              <a:t>A</a:t>
            </a:r>
            <a:r>
              <a:rPr sz="1050" b="1" spc="-75" dirty="0">
                <a:latin typeface="Trebuchet MS"/>
                <a:cs typeface="Trebuchet MS"/>
              </a:rPr>
              <a:t>R</a:t>
            </a:r>
            <a:r>
              <a:rPr sz="1050" b="1" spc="-120" dirty="0">
                <a:latin typeface="Trebuchet MS"/>
                <a:cs typeface="Trebuchet MS"/>
              </a:rPr>
              <a:t>T</a:t>
            </a:r>
            <a:r>
              <a:rPr sz="1050" b="1" spc="-135" dirty="0">
                <a:latin typeface="Trebuchet MS"/>
                <a:cs typeface="Trebuchet MS"/>
              </a:rPr>
              <a:t>L</a:t>
            </a:r>
            <a:r>
              <a:rPr sz="1050" b="1" spc="-38" dirty="0">
                <a:latin typeface="Trebuchet MS"/>
                <a:cs typeface="Trebuchet MS"/>
              </a:rPr>
              <a:t>A</a:t>
            </a:r>
            <a:r>
              <a:rPr sz="1050" b="1" spc="-60" dirty="0">
                <a:latin typeface="Trebuchet MS"/>
                <a:cs typeface="Trebuchet MS"/>
              </a:rPr>
              <a:t>R</a:t>
            </a:r>
            <a:r>
              <a:rPr sz="1050" b="1" spc="-15" dirty="0">
                <a:latin typeface="Trebuchet MS"/>
                <a:cs typeface="Trebuchet MS"/>
              </a:rPr>
              <a:t>I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3" name="object 19"/>
          <p:cNvSpPr/>
          <p:nvPr/>
        </p:nvSpPr>
        <p:spPr>
          <a:xfrm>
            <a:off x="5638800" y="2080259"/>
            <a:ext cx="1493520" cy="735330"/>
          </a:xfrm>
          <a:custGeom>
            <a:avLst/>
            <a:gdLst/>
            <a:ahLst/>
            <a:cxnLst/>
            <a:rect l="l" t="t" r="r" b="b"/>
            <a:pathLst>
              <a:path w="1991359" h="980439">
                <a:moveTo>
                  <a:pt x="1827910" y="0"/>
                </a:moveTo>
                <a:lnTo>
                  <a:pt x="163449" y="0"/>
                </a:lnTo>
                <a:lnTo>
                  <a:pt x="119988" y="5836"/>
                </a:lnTo>
                <a:lnTo>
                  <a:pt x="80941" y="22309"/>
                </a:lnTo>
                <a:lnTo>
                  <a:pt x="47863" y="47863"/>
                </a:lnTo>
                <a:lnTo>
                  <a:pt x="22309" y="80941"/>
                </a:lnTo>
                <a:lnTo>
                  <a:pt x="5836" y="119988"/>
                </a:lnTo>
                <a:lnTo>
                  <a:pt x="0" y="163449"/>
                </a:lnTo>
                <a:lnTo>
                  <a:pt x="0" y="816991"/>
                </a:lnTo>
                <a:lnTo>
                  <a:pt x="5836" y="860451"/>
                </a:lnTo>
                <a:lnTo>
                  <a:pt x="22309" y="899498"/>
                </a:lnTo>
                <a:lnTo>
                  <a:pt x="47863" y="932576"/>
                </a:lnTo>
                <a:lnTo>
                  <a:pt x="80941" y="958130"/>
                </a:lnTo>
                <a:lnTo>
                  <a:pt x="119988" y="974603"/>
                </a:lnTo>
                <a:lnTo>
                  <a:pt x="163449" y="980440"/>
                </a:lnTo>
                <a:lnTo>
                  <a:pt x="1827910" y="980440"/>
                </a:lnTo>
                <a:lnTo>
                  <a:pt x="1871371" y="974603"/>
                </a:lnTo>
                <a:lnTo>
                  <a:pt x="1910418" y="958130"/>
                </a:lnTo>
                <a:lnTo>
                  <a:pt x="1943496" y="932576"/>
                </a:lnTo>
                <a:lnTo>
                  <a:pt x="1969050" y="899498"/>
                </a:lnTo>
                <a:lnTo>
                  <a:pt x="1985523" y="860451"/>
                </a:lnTo>
                <a:lnTo>
                  <a:pt x="1991359" y="816991"/>
                </a:lnTo>
                <a:lnTo>
                  <a:pt x="1991359" y="163449"/>
                </a:lnTo>
                <a:lnTo>
                  <a:pt x="1985523" y="119988"/>
                </a:lnTo>
                <a:lnTo>
                  <a:pt x="1969050" y="80941"/>
                </a:lnTo>
                <a:lnTo>
                  <a:pt x="1943496" y="47863"/>
                </a:lnTo>
                <a:lnTo>
                  <a:pt x="1910418" y="22309"/>
                </a:lnTo>
                <a:lnTo>
                  <a:pt x="1871371" y="5836"/>
                </a:lnTo>
                <a:lnTo>
                  <a:pt x="1827910" y="0"/>
                </a:lnTo>
                <a:close/>
              </a:path>
            </a:pathLst>
          </a:custGeom>
          <a:solidFill>
            <a:srgbClr val="99CCFF">
              <a:alpha val="14117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0"/>
          <p:cNvSpPr/>
          <p:nvPr/>
        </p:nvSpPr>
        <p:spPr>
          <a:xfrm>
            <a:off x="5638800" y="2080259"/>
            <a:ext cx="1493520" cy="735330"/>
          </a:xfrm>
          <a:custGeom>
            <a:avLst/>
            <a:gdLst/>
            <a:ahLst/>
            <a:cxnLst/>
            <a:rect l="l" t="t" r="r" b="b"/>
            <a:pathLst>
              <a:path w="1991359" h="980439">
                <a:moveTo>
                  <a:pt x="0" y="163449"/>
                </a:moveTo>
                <a:lnTo>
                  <a:pt x="5836" y="119988"/>
                </a:lnTo>
                <a:lnTo>
                  <a:pt x="22309" y="80941"/>
                </a:lnTo>
                <a:lnTo>
                  <a:pt x="47863" y="47863"/>
                </a:lnTo>
                <a:lnTo>
                  <a:pt x="80941" y="22309"/>
                </a:lnTo>
                <a:lnTo>
                  <a:pt x="119988" y="5836"/>
                </a:lnTo>
                <a:lnTo>
                  <a:pt x="163449" y="0"/>
                </a:lnTo>
                <a:lnTo>
                  <a:pt x="1827910" y="0"/>
                </a:lnTo>
                <a:lnTo>
                  <a:pt x="1871371" y="5836"/>
                </a:lnTo>
                <a:lnTo>
                  <a:pt x="1910418" y="22309"/>
                </a:lnTo>
                <a:lnTo>
                  <a:pt x="1943496" y="47863"/>
                </a:lnTo>
                <a:lnTo>
                  <a:pt x="1969050" y="80941"/>
                </a:lnTo>
                <a:lnTo>
                  <a:pt x="1985523" y="119988"/>
                </a:lnTo>
                <a:lnTo>
                  <a:pt x="1991359" y="163449"/>
                </a:lnTo>
                <a:lnTo>
                  <a:pt x="1991359" y="816991"/>
                </a:lnTo>
                <a:lnTo>
                  <a:pt x="1985523" y="860451"/>
                </a:lnTo>
                <a:lnTo>
                  <a:pt x="1969050" y="899498"/>
                </a:lnTo>
                <a:lnTo>
                  <a:pt x="1943496" y="932576"/>
                </a:lnTo>
                <a:lnTo>
                  <a:pt x="1910418" y="958130"/>
                </a:lnTo>
                <a:lnTo>
                  <a:pt x="1871371" y="974603"/>
                </a:lnTo>
                <a:lnTo>
                  <a:pt x="1827910" y="980440"/>
                </a:lnTo>
                <a:lnTo>
                  <a:pt x="163449" y="980440"/>
                </a:lnTo>
                <a:lnTo>
                  <a:pt x="119988" y="974603"/>
                </a:lnTo>
                <a:lnTo>
                  <a:pt x="80941" y="958130"/>
                </a:lnTo>
                <a:lnTo>
                  <a:pt x="47863" y="932576"/>
                </a:lnTo>
                <a:lnTo>
                  <a:pt x="22309" y="899498"/>
                </a:lnTo>
                <a:lnTo>
                  <a:pt x="5836" y="860451"/>
                </a:lnTo>
                <a:lnTo>
                  <a:pt x="0" y="816991"/>
                </a:lnTo>
                <a:lnTo>
                  <a:pt x="0" y="16344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1"/>
          <p:cNvSpPr txBox="1"/>
          <p:nvPr/>
        </p:nvSpPr>
        <p:spPr>
          <a:xfrm>
            <a:off x="5962842" y="2193893"/>
            <a:ext cx="849154" cy="482823"/>
          </a:xfrm>
          <a:prstGeom prst="rect">
            <a:avLst/>
          </a:prstGeom>
        </p:spPr>
        <p:txBody>
          <a:bodyPr vert="horz" wrap="square" lIns="0" tIns="20954" rIns="0" bIns="0" rtlCol="0">
            <a:spAutoFit/>
          </a:bodyPr>
          <a:lstStyle/>
          <a:p>
            <a:pPr marL="196218" marR="165261" indent="-24766" algn="ctr">
              <a:lnSpc>
                <a:spcPts val="1200"/>
              </a:lnSpc>
              <a:spcBef>
                <a:spcPts val="164"/>
              </a:spcBef>
            </a:pPr>
            <a:r>
              <a:rPr sz="1050" b="1" spc="-52" dirty="0">
                <a:latin typeface="Trebuchet MS"/>
                <a:cs typeface="Trebuchet MS"/>
              </a:rPr>
              <a:t>BİLGİ </a:t>
            </a:r>
            <a:r>
              <a:rPr sz="1050" b="1" spc="-64" dirty="0">
                <a:latin typeface="Trebuchet MS"/>
                <a:cs typeface="Trebuchet MS"/>
              </a:rPr>
              <a:t>VE  </a:t>
            </a:r>
            <a:r>
              <a:rPr sz="1050" b="1" spc="-15" dirty="0">
                <a:latin typeface="Trebuchet MS"/>
                <a:cs typeface="Trebuchet MS"/>
              </a:rPr>
              <a:t>İ</a:t>
            </a:r>
            <a:r>
              <a:rPr sz="1050" b="1" spc="-135" dirty="0">
                <a:latin typeface="Trebuchet MS"/>
                <a:cs typeface="Trebuchet MS"/>
              </a:rPr>
              <a:t>L</a:t>
            </a:r>
            <a:r>
              <a:rPr sz="1050" b="1" spc="-90" dirty="0">
                <a:latin typeface="Trebuchet MS"/>
                <a:cs typeface="Trebuchet MS"/>
              </a:rPr>
              <a:t>ET</a:t>
            </a:r>
            <a:r>
              <a:rPr sz="1050" b="1" spc="-41" dirty="0">
                <a:latin typeface="Trebuchet MS"/>
                <a:cs typeface="Trebuchet MS"/>
              </a:rPr>
              <a:t>İ</a:t>
            </a:r>
            <a:r>
              <a:rPr sz="1050" b="1" spc="27" dirty="0">
                <a:latin typeface="Trebuchet MS"/>
                <a:cs typeface="Trebuchet MS"/>
              </a:rPr>
              <a:t>ŞİM</a:t>
            </a:r>
            <a:endParaRPr sz="1050">
              <a:latin typeface="Trebuchet MS"/>
              <a:cs typeface="Trebuchet MS"/>
            </a:endParaRPr>
          </a:p>
          <a:p>
            <a:pPr algn="ctr">
              <a:lnSpc>
                <a:spcPts val="1170"/>
              </a:lnSpc>
            </a:pPr>
            <a:r>
              <a:rPr sz="1050" b="1" spc="-71" dirty="0">
                <a:latin typeface="Trebuchet MS"/>
                <a:cs typeface="Trebuchet MS"/>
              </a:rPr>
              <a:t>STANDARTLARI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6" name="object 22"/>
          <p:cNvSpPr/>
          <p:nvPr/>
        </p:nvSpPr>
        <p:spPr>
          <a:xfrm>
            <a:off x="7381875" y="2080259"/>
            <a:ext cx="1493520" cy="735330"/>
          </a:xfrm>
          <a:custGeom>
            <a:avLst/>
            <a:gdLst/>
            <a:ahLst/>
            <a:cxnLst/>
            <a:rect l="l" t="t" r="r" b="b"/>
            <a:pathLst>
              <a:path w="1991359" h="980439">
                <a:moveTo>
                  <a:pt x="1827910" y="0"/>
                </a:moveTo>
                <a:lnTo>
                  <a:pt x="163449" y="0"/>
                </a:lnTo>
                <a:lnTo>
                  <a:pt x="119988" y="5836"/>
                </a:lnTo>
                <a:lnTo>
                  <a:pt x="80941" y="22309"/>
                </a:lnTo>
                <a:lnTo>
                  <a:pt x="47863" y="47863"/>
                </a:lnTo>
                <a:lnTo>
                  <a:pt x="22309" y="80941"/>
                </a:lnTo>
                <a:lnTo>
                  <a:pt x="5836" y="119988"/>
                </a:lnTo>
                <a:lnTo>
                  <a:pt x="0" y="163449"/>
                </a:lnTo>
                <a:lnTo>
                  <a:pt x="0" y="816991"/>
                </a:lnTo>
                <a:lnTo>
                  <a:pt x="5836" y="860451"/>
                </a:lnTo>
                <a:lnTo>
                  <a:pt x="22309" y="899498"/>
                </a:lnTo>
                <a:lnTo>
                  <a:pt x="47863" y="932576"/>
                </a:lnTo>
                <a:lnTo>
                  <a:pt x="80941" y="958130"/>
                </a:lnTo>
                <a:lnTo>
                  <a:pt x="119988" y="974603"/>
                </a:lnTo>
                <a:lnTo>
                  <a:pt x="163449" y="980440"/>
                </a:lnTo>
                <a:lnTo>
                  <a:pt x="1827910" y="980440"/>
                </a:lnTo>
                <a:lnTo>
                  <a:pt x="1871371" y="974603"/>
                </a:lnTo>
                <a:lnTo>
                  <a:pt x="1910418" y="958130"/>
                </a:lnTo>
                <a:lnTo>
                  <a:pt x="1943496" y="932576"/>
                </a:lnTo>
                <a:lnTo>
                  <a:pt x="1969050" y="899498"/>
                </a:lnTo>
                <a:lnTo>
                  <a:pt x="1985523" y="860451"/>
                </a:lnTo>
                <a:lnTo>
                  <a:pt x="1991359" y="816991"/>
                </a:lnTo>
                <a:lnTo>
                  <a:pt x="1991359" y="163449"/>
                </a:lnTo>
                <a:lnTo>
                  <a:pt x="1985523" y="119988"/>
                </a:lnTo>
                <a:lnTo>
                  <a:pt x="1969050" y="80941"/>
                </a:lnTo>
                <a:lnTo>
                  <a:pt x="1943496" y="47863"/>
                </a:lnTo>
                <a:lnTo>
                  <a:pt x="1910418" y="22309"/>
                </a:lnTo>
                <a:lnTo>
                  <a:pt x="1871371" y="5836"/>
                </a:lnTo>
                <a:lnTo>
                  <a:pt x="1827910" y="0"/>
                </a:lnTo>
                <a:close/>
              </a:path>
            </a:pathLst>
          </a:custGeom>
          <a:solidFill>
            <a:srgbClr val="99CCFF">
              <a:alpha val="14117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3"/>
          <p:cNvSpPr/>
          <p:nvPr/>
        </p:nvSpPr>
        <p:spPr>
          <a:xfrm>
            <a:off x="7381875" y="2080259"/>
            <a:ext cx="1493520" cy="735330"/>
          </a:xfrm>
          <a:custGeom>
            <a:avLst/>
            <a:gdLst/>
            <a:ahLst/>
            <a:cxnLst/>
            <a:rect l="l" t="t" r="r" b="b"/>
            <a:pathLst>
              <a:path w="1991359" h="980439">
                <a:moveTo>
                  <a:pt x="0" y="163449"/>
                </a:moveTo>
                <a:lnTo>
                  <a:pt x="5836" y="119988"/>
                </a:lnTo>
                <a:lnTo>
                  <a:pt x="22309" y="80941"/>
                </a:lnTo>
                <a:lnTo>
                  <a:pt x="47863" y="47863"/>
                </a:lnTo>
                <a:lnTo>
                  <a:pt x="80941" y="22309"/>
                </a:lnTo>
                <a:lnTo>
                  <a:pt x="119988" y="5836"/>
                </a:lnTo>
                <a:lnTo>
                  <a:pt x="163449" y="0"/>
                </a:lnTo>
                <a:lnTo>
                  <a:pt x="1827910" y="0"/>
                </a:lnTo>
                <a:lnTo>
                  <a:pt x="1871371" y="5836"/>
                </a:lnTo>
                <a:lnTo>
                  <a:pt x="1910418" y="22309"/>
                </a:lnTo>
                <a:lnTo>
                  <a:pt x="1943496" y="47863"/>
                </a:lnTo>
                <a:lnTo>
                  <a:pt x="1969050" y="80941"/>
                </a:lnTo>
                <a:lnTo>
                  <a:pt x="1985523" y="119988"/>
                </a:lnTo>
                <a:lnTo>
                  <a:pt x="1991359" y="163449"/>
                </a:lnTo>
                <a:lnTo>
                  <a:pt x="1991359" y="816991"/>
                </a:lnTo>
                <a:lnTo>
                  <a:pt x="1985523" y="860451"/>
                </a:lnTo>
                <a:lnTo>
                  <a:pt x="1969050" y="899498"/>
                </a:lnTo>
                <a:lnTo>
                  <a:pt x="1943496" y="932576"/>
                </a:lnTo>
                <a:lnTo>
                  <a:pt x="1910418" y="958130"/>
                </a:lnTo>
                <a:lnTo>
                  <a:pt x="1871371" y="974603"/>
                </a:lnTo>
                <a:lnTo>
                  <a:pt x="1827910" y="980440"/>
                </a:lnTo>
                <a:lnTo>
                  <a:pt x="163449" y="980440"/>
                </a:lnTo>
                <a:lnTo>
                  <a:pt x="119988" y="974603"/>
                </a:lnTo>
                <a:lnTo>
                  <a:pt x="80941" y="958130"/>
                </a:lnTo>
                <a:lnTo>
                  <a:pt x="47863" y="932576"/>
                </a:lnTo>
                <a:lnTo>
                  <a:pt x="22309" y="899498"/>
                </a:lnTo>
                <a:lnTo>
                  <a:pt x="5836" y="860451"/>
                </a:lnTo>
                <a:lnTo>
                  <a:pt x="0" y="816991"/>
                </a:lnTo>
                <a:lnTo>
                  <a:pt x="0" y="163449"/>
                </a:lnTo>
                <a:close/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4"/>
          <p:cNvSpPr txBox="1"/>
          <p:nvPr/>
        </p:nvSpPr>
        <p:spPr>
          <a:xfrm>
            <a:off x="7705249" y="2269570"/>
            <a:ext cx="852011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lnSpc>
                <a:spcPts val="1229"/>
              </a:lnSpc>
              <a:spcBef>
                <a:spcPts val="75"/>
              </a:spcBef>
            </a:pPr>
            <a:r>
              <a:rPr sz="1050" b="1" spc="-49" dirty="0">
                <a:latin typeface="Trebuchet MS"/>
                <a:cs typeface="Trebuchet MS"/>
              </a:rPr>
              <a:t>İZLEME</a:t>
            </a:r>
            <a:endParaRPr sz="1050">
              <a:latin typeface="Trebuchet MS"/>
              <a:cs typeface="Trebuchet MS"/>
            </a:endParaRPr>
          </a:p>
          <a:p>
            <a:pPr algn="ctr">
              <a:lnSpc>
                <a:spcPts val="1229"/>
              </a:lnSpc>
            </a:pPr>
            <a:r>
              <a:rPr sz="1050" b="1" spc="-71" dirty="0">
                <a:latin typeface="Trebuchet MS"/>
                <a:cs typeface="Trebuchet MS"/>
              </a:rPr>
              <a:t>STANDARTLARI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29" name="object 25"/>
          <p:cNvSpPr txBox="1"/>
          <p:nvPr/>
        </p:nvSpPr>
        <p:spPr>
          <a:xfrm>
            <a:off x="401955" y="2992755"/>
            <a:ext cx="1548765" cy="370872"/>
          </a:xfrm>
          <a:prstGeom prst="rect">
            <a:avLst/>
          </a:prstGeom>
          <a:solidFill>
            <a:srgbClr val="ACB8C9"/>
          </a:solidFill>
        </p:spPr>
        <p:txBody>
          <a:bodyPr vert="horz" wrap="square" lIns="0" tIns="4763" rIns="0" bIns="0" rtlCol="0">
            <a:spAutoFit/>
          </a:bodyPr>
          <a:lstStyle/>
          <a:p>
            <a:pPr>
              <a:spcBef>
                <a:spcPts val="38"/>
              </a:spcBef>
            </a:pPr>
            <a:endParaRPr sz="712">
              <a:latin typeface="Times New Roman"/>
              <a:cs typeface="Times New Roman"/>
            </a:endParaRPr>
          </a:p>
          <a:p>
            <a:pPr marL="547695" marR="405295" indent="-139067">
              <a:lnSpc>
                <a:spcPts val="1020"/>
              </a:lnSpc>
              <a:spcBef>
                <a:spcPts val="3"/>
              </a:spcBef>
            </a:pPr>
            <a:r>
              <a:rPr sz="900" spc="-45" dirty="0">
                <a:latin typeface="Arial"/>
                <a:cs typeface="Arial"/>
              </a:rPr>
              <a:t>Etik </a:t>
            </a:r>
            <a:r>
              <a:rPr sz="900" spc="-41" dirty="0">
                <a:latin typeface="Arial"/>
                <a:cs typeface="Arial"/>
              </a:rPr>
              <a:t>Değerler</a:t>
            </a:r>
            <a:r>
              <a:rPr sz="900" spc="-86" dirty="0">
                <a:latin typeface="Arial"/>
                <a:cs typeface="Arial"/>
              </a:rPr>
              <a:t> </a:t>
            </a:r>
            <a:r>
              <a:rPr sz="900" spc="-60" dirty="0">
                <a:latin typeface="Arial"/>
                <a:cs typeface="Arial"/>
              </a:rPr>
              <a:t>ve  </a:t>
            </a:r>
            <a:r>
              <a:rPr sz="900" spc="-30" dirty="0">
                <a:latin typeface="Arial"/>
                <a:cs typeface="Arial"/>
              </a:rPr>
              <a:t>Dürüstlük</a:t>
            </a:r>
            <a:endParaRPr sz="900">
              <a:latin typeface="Arial"/>
              <a:cs typeface="Arial"/>
            </a:endParaRPr>
          </a:p>
        </p:txBody>
      </p:sp>
      <p:sp>
        <p:nvSpPr>
          <p:cNvPr id="30" name="object 26"/>
          <p:cNvSpPr txBox="1"/>
          <p:nvPr/>
        </p:nvSpPr>
        <p:spPr>
          <a:xfrm>
            <a:off x="2173605" y="2956559"/>
            <a:ext cx="1466850" cy="369429"/>
          </a:xfrm>
          <a:prstGeom prst="rect">
            <a:avLst/>
          </a:prstGeom>
          <a:solidFill>
            <a:srgbClr val="ACB8C9"/>
          </a:solidFill>
        </p:spPr>
        <p:txBody>
          <a:bodyPr vert="horz" wrap="square" lIns="0" tIns="3334" rIns="0" bIns="0" rtlCol="0">
            <a:spAutoFit/>
          </a:bodyPr>
          <a:lstStyle/>
          <a:p>
            <a:pPr>
              <a:spcBef>
                <a:spcPts val="27"/>
              </a:spcBef>
            </a:pPr>
            <a:endParaRPr sz="712">
              <a:latin typeface="Times New Roman"/>
              <a:cs typeface="Times New Roman"/>
            </a:endParaRPr>
          </a:p>
          <a:p>
            <a:pPr marL="393864" marR="429583" indent="32386">
              <a:lnSpc>
                <a:spcPts val="1020"/>
              </a:lnSpc>
              <a:spcBef>
                <a:spcPts val="3"/>
              </a:spcBef>
            </a:pPr>
            <a:r>
              <a:rPr sz="900" b="1" spc="-45" dirty="0">
                <a:latin typeface="Trebuchet MS"/>
                <a:cs typeface="Trebuchet MS"/>
              </a:rPr>
              <a:t>Planlama </a:t>
            </a:r>
            <a:r>
              <a:rPr sz="900" b="1" spc="-71" dirty="0">
                <a:latin typeface="Trebuchet MS"/>
                <a:cs typeface="Trebuchet MS"/>
              </a:rPr>
              <a:t>ve  P</a:t>
            </a:r>
            <a:r>
              <a:rPr sz="900" b="1" spc="-68" dirty="0">
                <a:latin typeface="Trebuchet MS"/>
                <a:cs typeface="Trebuchet MS"/>
              </a:rPr>
              <a:t>r</a:t>
            </a:r>
            <a:r>
              <a:rPr sz="900" b="1" spc="-33" dirty="0">
                <a:latin typeface="Trebuchet MS"/>
                <a:cs typeface="Trebuchet MS"/>
              </a:rPr>
              <a:t>og</a:t>
            </a:r>
            <a:r>
              <a:rPr sz="900" b="1" spc="-90" dirty="0">
                <a:latin typeface="Trebuchet MS"/>
                <a:cs typeface="Trebuchet MS"/>
              </a:rPr>
              <a:t>r</a:t>
            </a:r>
            <a:r>
              <a:rPr sz="900" b="1" spc="-33" dirty="0">
                <a:latin typeface="Trebuchet MS"/>
                <a:cs typeface="Trebuchet MS"/>
              </a:rPr>
              <a:t>a</a:t>
            </a:r>
            <a:r>
              <a:rPr sz="900" b="1" spc="-45" dirty="0">
                <a:latin typeface="Trebuchet MS"/>
                <a:cs typeface="Trebuchet MS"/>
              </a:rPr>
              <a:t>ml</a:t>
            </a:r>
            <a:r>
              <a:rPr sz="900" b="1" spc="-33" dirty="0">
                <a:latin typeface="Trebuchet MS"/>
                <a:cs typeface="Trebuchet MS"/>
              </a:rPr>
              <a:t>a</a:t>
            </a:r>
            <a:r>
              <a:rPr sz="900" b="1" spc="-45" dirty="0">
                <a:latin typeface="Trebuchet MS"/>
                <a:cs typeface="Trebuchet MS"/>
              </a:rPr>
              <a:t>m</a:t>
            </a:r>
            <a:r>
              <a:rPr sz="900" b="1" spc="-38" dirty="0">
                <a:latin typeface="Trebuchet MS"/>
                <a:cs typeface="Trebuchet MS"/>
              </a:rPr>
              <a:t>a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31" name="object 27"/>
          <p:cNvSpPr txBox="1"/>
          <p:nvPr/>
        </p:nvSpPr>
        <p:spPr>
          <a:xfrm>
            <a:off x="5673089" y="2916554"/>
            <a:ext cx="1539240" cy="332463"/>
          </a:xfrm>
          <a:prstGeom prst="rect">
            <a:avLst/>
          </a:prstGeom>
          <a:solidFill>
            <a:srgbClr val="ACB8C9"/>
          </a:solidFill>
        </p:spPr>
        <p:txBody>
          <a:bodyPr vert="horz" wrap="square" lIns="0" tIns="75248" rIns="0" bIns="0" rtlCol="0">
            <a:spAutoFit/>
          </a:bodyPr>
          <a:lstStyle/>
          <a:p>
            <a:pPr marL="599607" marR="594845" indent="-476" algn="ctr">
              <a:lnSpc>
                <a:spcPts val="1020"/>
              </a:lnSpc>
              <a:spcBef>
                <a:spcPts val="593"/>
              </a:spcBef>
            </a:pPr>
            <a:r>
              <a:rPr sz="900" spc="-33" dirty="0">
                <a:latin typeface="Arial"/>
                <a:cs typeface="Arial"/>
              </a:rPr>
              <a:t>Bilgi</a:t>
            </a:r>
            <a:r>
              <a:rPr sz="900" spc="-109" dirty="0">
                <a:latin typeface="Arial"/>
                <a:cs typeface="Arial"/>
              </a:rPr>
              <a:t> </a:t>
            </a:r>
            <a:r>
              <a:rPr sz="900" spc="-60" dirty="0">
                <a:latin typeface="Arial"/>
                <a:cs typeface="Arial"/>
              </a:rPr>
              <a:t>ve  </a:t>
            </a:r>
            <a:r>
              <a:rPr sz="900" spc="-27" dirty="0">
                <a:latin typeface="Arial"/>
                <a:cs typeface="Arial"/>
              </a:rPr>
              <a:t>İle</a:t>
            </a:r>
            <a:r>
              <a:rPr sz="900" spc="-11" dirty="0">
                <a:latin typeface="Arial"/>
                <a:cs typeface="Arial"/>
              </a:rPr>
              <a:t>ti</a:t>
            </a:r>
            <a:r>
              <a:rPr sz="900" spc="-30" dirty="0">
                <a:latin typeface="Arial"/>
                <a:cs typeface="Arial"/>
              </a:rPr>
              <a:t>ş</a:t>
            </a:r>
            <a:r>
              <a:rPr sz="900" spc="3" dirty="0">
                <a:latin typeface="Arial"/>
                <a:cs typeface="Arial"/>
              </a:rPr>
              <a:t>i</a:t>
            </a:r>
            <a:r>
              <a:rPr sz="900" spc="-33" dirty="0"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sp>
        <p:nvSpPr>
          <p:cNvPr id="32" name="object 28"/>
          <p:cNvSpPr txBox="1"/>
          <p:nvPr/>
        </p:nvSpPr>
        <p:spPr>
          <a:xfrm>
            <a:off x="7357111" y="2916554"/>
            <a:ext cx="1537335" cy="332463"/>
          </a:xfrm>
          <a:prstGeom prst="rect">
            <a:avLst/>
          </a:prstGeom>
          <a:solidFill>
            <a:srgbClr val="ACB8C9"/>
          </a:solidFill>
        </p:spPr>
        <p:txBody>
          <a:bodyPr vert="horz" wrap="square" lIns="0" tIns="75248" rIns="0" bIns="0" rtlCol="0">
            <a:spAutoFit/>
          </a:bodyPr>
          <a:lstStyle/>
          <a:p>
            <a:pPr marL="359574" marR="352430" indent="127637">
              <a:lnSpc>
                <a:spcPts val="1020"/>
              </a:lnSpc>
              <a:spcBef>
                <a:spcPts val="593"/>
              </a:spcBef>
            </a:pPr>
            <a:r>
              <a:rPr sz="900" spc="-49" dirty="0">
                <a:latin typeface="Arial"/>
                <a:cs typeface="Arial"/>
              </a:rPr>
              <a:t>İç </a:t>
            </a:r>
            <a:r>
              <a:rPr sz="900" spc="-27" dirty="0">
                <a:latin typeface="Arial"/>
                <a:cs typeface="Arial"/>
              </a:rPr>
              <a:t>Kontrolün  </a:t>
            </a:r>
            <a:r>
              <a:rPr sz="900" spc="-90" dirty="0">
                <a:latin typeface="Arial"/>
                <a:cs typeface="Arial"/>
              </a:rPr>
              <a:t>D</a:t>
            </a:r>
            <a:r>
              <a:rPr sz="900" spc="-68" dirty="0">
                <a:latin typeface="Arial"/>
                <a:cs typeface="Arial"/>
              </a:rPr>
              <a:t>e</a:t>
            </a:r>
            <a:r>
              <a:rPr sz="900" spc="-97" dirty="0">
                <a:latin typeface="Arial"/>
                <a:cs typeface="Arial"/>
              </a:rPr>
              <a:t>ğ</a:t>
            </a:r>
            <a:r>
              <a:rPr sz="900" spc="-22" dirty="0">
                <a:latin typeface="Arial"/>
                <a:cs typeface="Arial"/>
              </a:rPr>
              <a:t>er</a:t>
            </a:r>
            <a:r>
              <a:rPr sz="900" spc="3" dirty="0">
                <a:latin typeface="Arial"/>
                <a:cs typeface="Arial"/>
              </a:rPr>
              <a:t>l</a:t>
            </a:r>
            <a:r>
              <a:rPr sz="900" spc="-41" dirty="0">
                <a:latin typeface="Arial"/>
                <a:cs typeface="Arial"/>
              </a:rPr>
              <a:t>e</a:t>
            </a:r>
            <a:r>
              <a:rPr sz="900" spc="-33" dirty="0">
                <a:latin typeface="Arial"/>
                <a:cs typeface="Arial"/>
              </a:rPr>
              <a:t>n</a:t>
            </a:r>
            <a:r>
              <a:rPr sz="900" spc="-27" dirty="0">
                <a:latin typeface="Arial"/>
                <a:cs typeface="Arial"/>
              </a:rPr>
              <a:t>d</a:t>
            </a:r>
            <a:r>
              <a:rPr sz="900" spc="3" dirty="0">
                <a:latin typeface="Arial"/>
                <a:cs typeface="Arial"/>
              </a:rPr>
              <a:t>i</a:t>
            </a:r>
            <a:r>
              <a:rPr sz="900" spc="8" dirty="0">
                <a:latin typeface="Arial"/>
                <a:cs typeface="Arial"/>
              </a:rPr>
              <a:t>ri</a:t>
            </a:r>
            <a:r>
              <a:rPr sz="900" spc="3" dirty="0">
                <a:latin typeface="Arial"/>
                <a:cs typeface="Arial"/>
              </a:rPr>
              <a:t>l</a:t>
            </a:r>
            <a:r>
              <a:rPr sz="900" spc="-68" dirty="0">
                <a:latin typeface="Arial"/>
                <a:cs typeface="Arial"/>
              </a:rPr>
              <a:t>me</a:t>
            </a:r>
            <a:r>
              <a:rPr sz="900" spc="-56" dirty="0">
                <a:latin typeface="Arial"/>
                <a:cs typeface="Arial"/>
              </a:rPr>
              <a:t>s</a:t>
            </a:r>
            <a:r>
              <a:rPr sz="900" spc="3" dirty="0"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</p:txBody>
      </p:sp>
      <p:sp>
        <p:nvSpPr>
          <p:cNvPr id="33" name="object 29"/>
          <p:cNvSpPr txBox="1"/>
          <p:nvPr/>
        </p:nvSpPr>
        <p:spPr>
          <a:xfrm>
            <a:off x="390525" y="3550920"/>
            <a:ext cx="1560195" cy="485614"/>
          </a:xfrm>
          <a:prstGeom prst="rect">
            <a:avLst/>
          </a:prstGeom>
          <a:solidFill>
            <a:srgbClr val="ACB8C9"/>
          </a:solidFill>
        </p:spPr>
        <p:txBody>
          <a:bodyPr vert="horz" wrap="square" lIns="0" tIns="1429" rIns="0" bIns="0" rtlCol="0">
            <a:spAutoFit/>
          </a:bodyPr>
          <a:lstStyle/>
          <a:p>
            <a:pPr>
              <a:spcBef>
                <a:spcPts val="11"/>
              </a:spcBef>
            </a:pPr>
            <a:endParaRPr sz="1313">
              <a:latin typeface="Times New Roman"/>
              <a:cs typeface="Times New Roman"/>
            </a:endParaRPr>
          </a:p>
          <a:p>
            <a:pPr algn="ctr">
              <a:lnSpc>
                <a:spcPts val="1050"/>
              </a:lnSpc>
            </a:pPr>
            <a:r>
              <a:rPr sz="900" spc="-38" dirty="0">
                <a:latin typeface="Arial"/>
                <a:cs typeface="Arial"/>
              </a:rPr>
              <a:t>Misyon </a:t>
            </a:r>
            <a:r>
              <a:rPr sz="900" spc="-60" dirty="0">
                <a:latin typeface="Arial"/>
                <a:cs typeface="Arial"/>
              </a:rPr>
              <a:t>Organizasyon </a:t>
            </a:r>
            <a:r>
              <a:rPr sz="900" spc="-86" dirty="0">
                <a:latin typeface="Arial"/>
                <a:cs typeface="Arial"/>
              </a:rPr>
              <a:t>Yapısı</a:t>
            </a:r>
            <a:r>
              <a:rPr sz="900" spc="-75" dirty="0">
                <a:latin typeface="Arial"/>
                <a:cs typeface="Arial"/>
              </a:rPr>
              <a:t> </a:t>
            </a:r>
            <a:r>
              <a:rPr sz="900" spc="-60" dirty="0">
                <a:latin typeface="Arial"/>
                <a:cs typeface="Arial"/>
              </a:rPr>
              <a:t>ve</a:t>
            </a:r>
            <a:endParaRPr sz="900">
              <a:latin typeface="Arial"/>
              <a:cs typeface="Arial"/>
            </a:endParaRPr>
          </a:p>
          <a:p>
            <a:pPr algn="ctr">
              <a:lnSpc>
                <a:spcPts val="1050"/>
              </a:lnSpc>
            </a:pPr>
            <a:r>
              <a:rPr sz="900" spc="-38" dirty="0">
                <a:latin typeface="Arial"/>
                <a:cs typeface="Arial"/>
              </a:rPr>
              <a:t>Görevler</a:t>
            </a:r>
            <a:endParaRPr sz="900">
              <a:latin typeface="Arial"/>
              <a:cs typeface="Arial"/>
            </a:endParaRPr>
          </a:p>
        </p:txBody>
      </p:sp>
      <p:sp>
        <p:nvSpPr>
          <p:cNvPr id="34" name="object 30"/>
          <p:cNvSpPr txBox="1"/>
          <p:nvPr/>
        </p:nvSpPr>
        <p:spPr>
          <a:xfrm>
            <a:off x="2173605" y="3463291"/>
            <a:ext cx="1466850" cy="529890"/>
          </a:xfrm>
          <a:prstGeom prst="rect">
            <a:avLst/>
          </a:prstGeom>
          <a:solidFill>
            <a:srgbClr val="ACB8C9"/>
          </a:solidFill>
        </p:spPr>
        <p:txBody>
          <a:bodyPr vert="horz" wrap="square" lIns="0" tIns="953" rIns="0" bIns="0" rtlCol="0">
            <a:spAutoFit/>
          </a:bodyPr>
          <a:lstStyle/>
          <a:p>
            <a:pPr>
              <a:spcBef>
                <a:spcPts val="8"/>
              </a:spcBef>
            </a:pPr>
            <a:endParaRPr sz="937">
              <a:latin typeface="Times New Roman"/>
              <a:cs typeface="Times New Roman"/>
            </a:endParaRPr>
          </a:p>
          <a:p>
            <a:pPr marL="316710" marR="312423" indent="476" algn="ctr">
              <a:lnSpc>
                <a:spcPts val="1020"/>
              </a:lnSpc>
            </a:pPr>
            <a:r>
              <a:rPr sz="900" b="1" spc="-52" dirty="0">
                <a:latin typeface="Trebuchet MS"/>
                <a:cs typeface="Trebuchet MS"/>
              </a:rPr>
              <a:t>Risklerin  Belirlenmesi </a:t>
            </a:r>
            <a:r>
              <a:rPr sz="900" b="1" spc="-71" dirty="0">
                <a:latin typeface="Trebuchet MS"/>
                <a:cs typeface="Trebuchet MS"/>
              </a:rPr>
              <a:t>ve  </a:t>
            </a:r>
            <a:r>
              <a:rPr sz="900" b="1" spc="-41" dirty="0">
                <a:latin typeface="Trebuchet MS"/>
                <a:cs typeface="Trebuchet MS"/>
              </a:rPr>
              <a:t>De</a:t>
            </a:r>
            <a:r>
              <a:rPr sz="900" b="1" spc="-56" dirty="0">
                <a:latin typeface="Trebuchet MS"/>
                <a:cs typeface="Trebuchet MS"/>
              </a:rPr>
              <a:t>ğ</a:t>
            </a:r>
            <a:r>
              <a:rPr sz="900" b="1" spc="-71" dirty="0">
                <a:latin typeface="Trebuchet MS"/>
                <a:cs typeface="Trebuchet MS"/>
              </a:rPr>
              <a:t>e</a:t>
            </a:r>
            <a:r>
              <a:rPr sz="900" b="1" spc="-75" dirty="0">
                <a:latin typeface="Trebuchet MS"/>
                <a:cs typeface="Trebuchet MS"/>
              </a:rPr>
              <a:t>r</a:t>
            </a:r>
            <a:r>
              <a:rPr sz="900" b="1" spc="-45" dirty="0">
                <a:latin typeface="Trebuchet MS"/>
                <a:cs typeface="Trebuchet MS"/>
              </a:rPr>
              <a:t>l</a:t>
            </a:r>
            <a:r>
              <a:rPr sz="900" b="1" spc="-71" dirty="0">
                <a:latin typeface="Trebuchet MS"/>
                <a:cs typeface="Trebuchet MS"/>
              </a:rPr>
              <a:t>e</a:t>
            </a:r>
            <a:r>
              <a:rPr sz="900" b="1" spc="-56" dirty="0">
                <a:latin typeface="Trebuchet MS"/>
                <a:cs typeface="Trebuchet MS"/>
              </a:rPr>
              <a:t>n</a:t>
            </a:r>
            <a:r>
              <a:rPr sz="900" b="1" spc="-49" dirty="0">
                <a:latin typeface="Trebuchet MS"/>
                <a:cs typeface="Trebuchet MS"/>
              </a:rPr>
              <a:t>di</a:t>
            </a:r>
            <a:r>
              <a:rPr sz="900" b="1" spc="-75" dirty="0">
                <a:latin typeface="Trebuchet MS"/>
                <a:cs typeface="Trebuchet MS"/>
              </a:rPr>
              <a:t>r</a:t>
            </a:r>
            <a:r>
              <a:rPr sz="900" b="1" spc="-49" dirty="0">
                <a:latin typeface="Trebuchet MS"/>
                <a:cs typeface="Trebuchet MS"/>
              </a:rPr>
              <a:t>i</a:t>
            </a:r>
            <a:r>
              <a:rPr sz="900" b="1" spc="-45" dirty="0">
                <a:latin typeface="Trebuchet MS"/>
                <a:cs typeface="Trebuchet MS"/>
              </a:rPr>
              <a:t>l</a:t>
            </a:r>
            <a:r>
              <a:rPr sz="900" b="1" spc="-68" dirty="0">
                <a:latin typeface="Trebuchet MS"/>
                <a:cs typeface="Trebuchet MS"/>
              </a:rPr>
              <a:t>m</a:t>
            </a:r>
            <a:r>
              <a:rPr sz="900" b="1" spc="-38" dirty="0">
                <a:latin typeface="Trebuchet MS"/>
                <a:cs typeface="Trebuchet MS"/>
              </a:rPr>
              <a:t>e</a:t>
            </a:r>
            <a:r>
              <a:rPr sz="900" spc="-60" dirty="0">
                <a:latin typeface="Arial"/>
                <a:cs typeface="Arial"/>
              </a:rPr>
              <a:t>si</a:t>
            </a:r>
            <a:endParaRPr sz="900">
              <a:latin typeface="Arial"/>
              <a:cs typeface="Arial"/>
            </a:endParaRPr>
          </a:p>
        </p:txBody>
      </p:sp>
      <p:sp>
        <p:nvSpPr>
          <p:cNvPr id="35" name="object 31"/>
          <p:cNvSpPr txBox="1"/>
          <p:nvPr/>
        </p:nvSpPr>
        <p:spPr>
          <a:xfrm>
            <a:off x="5673089" y="3459480"/>
            <a:ext cx="1539240" cy="203421"/>
          </a:xfrm>
          <a:prstGeom prst="rect">
            <a:avLst/>
          </a:prstGeom>
          <a:solidFill>
            <a:srgbClr val="ACB8C9"/>
          </a:solidFill>
        </p:spPr>
        <p:txBody>
          <a:bodyPr vert="horz" wrap="square" lIns="0" tIns="64294" rIns="0" bIns="0" rtlCol="0">
            <a:spAutoFit/>
          </a:bodyPr>
          <a:lstStyle/>
          <a:p>
            <a:pPr algn="ctr">
              <a:spcBef>
                <a:spcPts val="506"/>
              </a:spcBef>
            </a:pPr>
            <a:r>
              <a:rPr sz="900" spc="-49" dirty="0">
                <a:latin typeface="Arial"/>
                <a:cs typeface="Arial"/>
              </a:rPr>
              <a:t>Raporlama</a:t>
            </a:r>
            <a:endParaRPr sz="900">
              <a:latin typeface="Arial"/>
              <a:cs typeface="Arial"/>
            </a:endParaRPr>
          </a:p>
        </p:txBody>
      </p:sp>
      <p:sp>
        <p:nvSpPr>
          <p:cNvPr id="36" name="object 32"/>
          <p:cNvSpPr txBox="1"/>
          <p:nvPr/>
        </p:nvSpPr>
        <p:spPr>
          <a:xfrm>
            <a:off x="7351394" y="3472816"/>
            <a:ext cx="1539240" cy="203421"/>
          </a:xfrm>
          <a:prstGeom prst="rect">
            <a:avLst/>
          </a:prstGeom>
          <a:solidFill>
            <a:srgbClr val="ACB8C9"/>
          </a:solidFill>
        </p:spPr>
        <p:txBody>
          <a:bodyPr vert="horz" wrap="square" lIns="0" tIns="64294" rIns="0" bIns="0" rtlCol="0">
            <a:spAutoFit/>
          </a:bodyPr>
          <a:lstStyle/>
          <a:p>
            <a:pPr marL="2381" algn="ctr">
              <a:spcBef>
                <a:spcPts val="506"/>
              </a:spcBef>
            </a:pPr>
            <a:r>
              <a:rPr sz="900" spc="-49" dirty="0">
                <a:latin typeface="Arial"/>
                <a:cs typeface="Arial"/>
              </a:rPr>
              <a:t>İç</a:t>
            </a:r>
            <a:r>
              <a:rPr sz="900" spc="-52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Denetim</a:t>
            </a:r>
            <a:endParaRPr sz="900">
              <a:latin typeface="Arial"/>
              <a:cs typeface="Arial"/>
            </a:endParaRPr>
          </a:p>
        </p:txBody>
      </p:sp>
      <p:sp>
        <p:nvSpPr>
          <p:cNvPr id="37" name="object 33"/>
          <p:cNvSpPr txBox="1"/>
          <p:nvPr/>
        </p:nvSpPr>
        <p:spPr>
          <a:xfrm>
            <a:off x="5673089" y="4406266"/>
            <a:ext cx="1539240" cy="485133"/>
          </a:xfrm>
          <a:prstGeom prst="rect">
            <a:avLst/>
          </a:prstGeom>
          <a:solidFill>
            <a:srgbClr val="ACB8C9"/>
          </a:solidFill>
        </p:spPr>
        <p:txBody>
          <a:bodyPr vert="horz" wrap="square" lIns="0" tIns="89535" rIns="0" bIns="0" rtlCol="0">
            <a:spAutoFit/>
          </a:bodyPr>
          <a:lstStyle/>
          <a:p>
            <a:pPr marL="321473" marR="315758" algn="ctr">
              <a:lnSpc>
                <a:spcPct val="94500"/>
              </a:lnSpc>
              <a:spcBef>
                <a:spcPts val="705"/>
              </a:spcBef>
            </a:pPr>
            <a:r>
              <a:rPr sz="900" spc="-49" dirty="0">
                <a:latin typeface="Arial"/>
                <a:cs typeface="Arial"/>
              </a:rPr>
              <a:t>Hata, Usulsüzlük</a:t>
            </a:r>
            <a:r>
              <a:rPr sz="900" spc="-105" dirty="0">
                <a:latin typeface="Arial"/>
                <a:cs typeface="Arial"/>
              </a:rPr>
              <a:t> </a:t>
            </a:r>
            <a:r>
              <a:rPr sz="900" spc="-60" dirty="0">
                <a:latin typeface="Arial"/>
                <a:cs typeface="Arial"/>
              </a:rPr>
              <a:t>ve  </a:t>
            </a:r>
            <a:r>
              <a:rPr sz="900" spc="-49" dirty="0">
                <a:latin typeface="Arial"/>
                <a:cs typeface="Arial"/>
              </a:rPr>
              <a:t>Yolsuzlukların  </a:t>
            </a:r>
            <a:r>
              <a:rPr sz="900" spc="-22" dirty="0">
                <a:latin typeface="Arial"/>
                <a:cs typeface="Arial"/>
              </a:rPr>
              <a:t>Bildirilmesi</a:t>
            </a:r>
            <a:endParaRPr sz="900">
              <a:latin typeface="Arial"/>
              <a:cs typeface="Arial"/>
            </a:endParaRPr>
          </a:p>
        </p:txBody>
      </p:sp>
      <p:sp>
        <p:nvSpPr>
          <p:cNvPr id="38" name="object 34"/>
          <p:cNvSpPr txBox="1"/>
          <p:nvPr/>
        </p:nvSpPr>
        <p:spPr>
          <a:xfrm>
            <a:off x="5673089" y="3930015"/>
            <a:ext cx="1539240" cy="275140"/>
          </a:xfrm>
          <a:prstGeom prst="rect">
            <a:avLst/>
          </a:prstGeom>
          <a:solidFill>
            <a:srgbClr val="ACB8C9"/>
          </a:solidFill>
        </p:spPr>
        <p:txBody>
          <a:bodyPr vert="horz" wrap="square" lIns="0" tIns="3810" rIns="0" bIns="0" rtlCol="0">
            <a:spAutoFit/>
          </a:bodyPr>
          <a:lstStyle/>
          <a:p>
            <a:pPr>
              <a:spcBef>
                <a:spcPts val="30"/>
              </a:spcBef>
            </a:pPr>
            <a:endParaRPr sz="863">
              <a:latin typeface="Times New Roman"/>
              <a:cs typeface="Times New Roman"/>
            </a:endParaRPr>
          </a:p>
          <a:p>
            <a:pPr marL="144306"/>
            <a:r>
              <a:rPr sz="900" spc="-56" dirty="0">
                <a:latin typeface="Arial"/>
                <a:cs typeface="Arial"/>
              </a:rPr>
              <a:t>Kayıt </a:t>
            </a:r>
            <a:r>
              <a:rPr sz="900" spc="-60" dirty="0">
                <a:latin typeface="Arial"/>
                <a:cs typeface="Arial"/>
              </a:rPr>
              <a:t>ve Dosyalama</a:t>
            </a:r>
            <a:r>
              <a:rPr sz="900" spc="-38" dirty="0">
                <a:latin typeface="Arial"/>
                <a:cs typeface="Arial"/>
              </a:rPr>
              <a:t> </a:t>
            </a:r>
            <a:r>
              <a:rPr sz="900" spc="-49" dirty="0">
                <a:latin typeface="Arial"/>
                <a:cs typeface="Arial"/>
              </a:rPr>
              <a:t>Sistemi</a:t>
            </a:r>
            <a:endParaRPr sz="900">
              <a:latin typeface="Arial"/>
              <a:cs typeface="Arial"/>
            </a:endParaRPr>
          </a:p>
        </p:txBody>
      </p:sp>
      <p:sp>
        <p:nvSpPr>
          <p:cNvPr id="39" name="object 35"/>
          <p:cNvSpPr txBox="1"/>
          <p:nvPr/>
        </p:nvSpPr>
        <p:spPr>
          <a:xfrm>
            <a:off x="3855720" y="5499735"/>
            <a:ext cx="1537335" cy="332944"/>
          </a:xfrm>
          <a:prstGeom prst="rect">
            <a:avLst/>
          </a:prstGeom>
          <a:solidFill>
            <a:srgbClr val="ACB8C9"/>
          </a:solidFill>
        </p:spPr>
        <p:txBody>
          <a:bodyPr vert="horz" wrap="square" lIns="0" tIns="75724" rIns="0" bIns="0" rtlCol="0">
            <a:spAutoFit/>
          </a:bodyPr>
          <a:lstStyle/>
          <a:p>
            <a:pPr marL="522930" marR="424821" indent="-93822">
              <a:lnSpc>
                <a:spcPts val="1020"/>
              </a:lnSpc>
              <a:spcBef>
                <a:spcPts val="596"/>
              </a:spcBef>
            </a:pPr>
            <a:r>
              <a:rPr sz="900" spc="-33" dirty="0">
                <a:latin typeface="Arial"/>
                <a:cs typeface="Arial"/>
              </a:rPr>
              <a:t>Bilgi</a:t>
            </a:r>
            <a:r>
              <a:rPr sz="900" spc="-113" dirty="0">
                <a:latin typeface="Arial"/>
                <a:cs typeface="Arial"/>
              </a:rPr>
              <a:t> </a:t>
            </a:r>
            <a:r>
              <a:rPr sz="900" spc="-38" dirty="0">
                <a:latin typeface="Arial"/>
                <a:cs typeface="Arial"/>
              </a:rPr>
              <a:t>Sistemleri  </a:t>
            </a:r>
            <a:r>
              <a:rPr sz="900" spc="-22" dirty="0">
                <a:latin typeface="Arial"/>
                <a:cs typeface="Arial"/>
              </a:rPr>
              <a:t>Kontrolleri</a:t>
            </a:r>
            <a:endParaRPr sz="900">
              <a:latin typeface="Arial"/>
              <a:cs typeface="Arial"/>
            </a:endParaRPr>
          </a:p>
        </p:txBody>
      </p:sp>
      <p:sp>
        <p:nvSpPr>
          <p:cNvPr id="40" name="object 36"/>
          <p:cNvSpPr txBox="1"/>
          <p:nvPr/>
        </p:nvSpPr>
        <p:spPr>
          <a:xfrm>
            <a:off x="3855720" y="5012055"/>
            <a:ext cx="1537335" cy="289983"/>
          </a:xfrm>
          <a:prstGeom prst="rect">
            <a:avLst/>
          </a:prstGeom>
          <a:solidFill>
            <a:srgbClr val="ACB8C9"/>
          </a:solidFill>
        </p:spPr>
        <p:txBody>
          <a:bodyPr vert="horz" wrap="square" lIns="0" tIns="1429" rIns="0" bIns="0" rtlCol="0">
            <a:spAutoFit/>
          </a:bodyPr>
          <a:lstStyle/>
          <a:p>
            <a:pPr>
              <a:spcBef>
                <a:spcPts val="11"/>
              </a:spcBef>
            </a:pPr>
            <a:endParaRPr sz="975">
              <a:latin typeface="Times New Roman"/>
              <a:cs typeface="Times New Roman"/>
            </a:endParaRPr>
          </a:p>
          <a:p>
            <a:pPr marL="250511"/>
            <a:r>
              <a:rPr sz="900" spc="-30" dirty="0">
                <a:latin typeface="Arial"/>
                <a:cs typeface="Arial"/>
              </a:rPr>
              <a:t>Faaliyetlerin</a:t>
            </a:r>
            <a:r>
              <a:rPr sz="900" spc="-79" dirty="0">
                <a:latin typeface="Arial"/>
                <a:cs typeface="Arial"/>
              </a:rPr>
              <a:t> </a:t>
            </a:r>
            <a:r>
              <a:rPr sz="900" spc="-33" dirty="0">
                <a:latin typeface="Arial"/>
                <a:cs typeface="Arial"/>
              </a:rPr>
              <a:t>Sürekliliği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41" name="object 37"/>
          <p:cNvGraphicFramePr>
            <a:graphicFrameLocks noGrp="1"/>
          </p:cNvGraphicFramePr>
          <p:nvPr/>
        </p:nvGraphicFramePr>
        <p:xfrm>
          <a:off x="3855720" y="2916555"/>
          <a:ext cx="1537335" cy="48460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73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3490">
                <a:tc>
                  <a:txBody>
                    <a:bodyPr/>
                    <a:lstStyle/>
                    <a:p>
                      <a:pPr marL="549910" marR="485140" indent="-119380">
                        <a:lnSpc>
                          <a:spcPts val="1360"/>
                        </a:lnSpc>
                        <a:spcBef>
                          <a:spcPts val="790"/>
                        </a:spcBef>
                      </a:pPr>
                      <a:r>
                        <a:rPr sz="900" spc="-35" dirty="0">
                          <a:latin typeface="Arial"/>
                          <a:cs typeface="Arial"/>
                        </a:rPr>
                        <a:t>Kontrol</a:t>
                      </a:r>
                      <a:r>
                        <a:rPr sz="900" spc="-1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30" dirty="0">
                          <a:latin typeface="Arial"/>
                          <a:cs typeface="Arial"/>
                        </a:rPr>
                        <a:t>Stratejileri  </a:t>
                      </a:r>
                      <a:r>
                        <a:rPr sz="900" spc="-80" dirty="0">
                          <a:latin typeface="Arial"/>
                          <a:cs typeface="Arial"/>
                        </a:rPr>
                        <a:t>ve</a:t>
                      </a:r>
                      <a:r>
                        <a:rPr sz="9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0" dirty="0">
                          <a:latin typeface="Arial"/>
                          <a:cs typeface="Arial"/>
                        </a:rPr>
                        <a:t>Yönetimleri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75248" marB="0">
                    <a:lnB w="83819">
                      <a:solidFill>
                        <a:srgbClr val="FFFFFF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20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  <a:p>
                      <a:pPr marL="448309" marR="501015" indent="-3175" algn="ctr">
                        <a:lnSpc>
                          <a:spcPts val="1360"/>
                        </a:lnSpc>
                        <a:spcBef>
                          <a:spcPts val="5"/>
                        </a:spcBef>
                      </a:pPr>
                      <a:r>
                        <a:rPr sz="900" spc="-45" dirty="0">
                          <a:latin typeface="Arial"/>
                          <a:cs typeface="Arial"/>
                        </a:rPr>
                        <a:t>Prosedürlerin  Belirlenmesi </a:t>
                      </a:r>
                      <a:r>
                        <a:rPr sz="900" spc="-80" dirty="0">
                          <a:latin typeface="Arial"/>
                          <a:cs typeface="Arial"/>
                        </a:rPr>
                        <a:t>ve 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ğ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erle</a:t>
                      </a:r>
                      <a:r>
                        <a:rPr sz="9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irilme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</a:t>
                      </a:r>
                    </a:p>
                  </a:txBody>
                  <a:tcPr marL="0" marR="0" marT="1429" marB="0">
                    <a:lnT w="83819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9682">
                <a:tc>
                  <a:txBody>
                    <a:bodyPr/>
                    <a:lstStyle/>
                    <a:p>
                      <a:pPr marL="715010" marR="708025" indent="635" algn="ctr">
                        <a:lnSpc>
                          <a:spcPts val="1360"/>
                        </a:lnSpc>
                        <a:spcBef>
                          <a:spcPts val="960"/>
                        </a:spcBef>
                      </a:pPr>
                      <a:r>
                        <a:rPr sz="9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900" spc="-2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00" spc="-10" dirty="0">
                          <a:latin typeface="Arial"/>
                          <a:cs typeface="Arial"/>
                        </a:rPr>
                        <a:t>ş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ik  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9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900" spc="-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9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ller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83819">
                      <a:solidFill>
                        <a:srgbClr val="FFFFFF"/>
                      </a:solidFill>
                      <a:prstDash val="solid"/>
                    </a:lnB>
                    <a:solidFill>
                      <a:srgbClr val="ACB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434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1005"/>
                        </a:spcBef>
                      </a:pPr>
                      <a:r>
                        <a:rPr sz="900" spc="-50" dirty="0">
                          <a:latin typeface="Arial"/>
                          <a:cs typeface="Arial"/>
                        </a:rPr>
                        <a:t>Görevler</a:t>
                      </a:r>
                      <a:endParaRPr sz="9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400"/>
                        </a:lnSpc>
                      </a:pPr>
                      <a:r>
                        <a:rPr sz="900" spc="-55" dirty="0">
                          <a:latin typeface="Arial"/>
                          <a:cs typeface="Arial"/>
                        </a:rPr>
                        <a:t>Ayrılığı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95726" marB="0">
                    <a:lnT w="83819">
                      <a:solidFill>
                        <a:srgbClr val="FFFFFF"/>
                      </a:solidFill>
                      <a:prstDash val="solid"/>
                    </a:lnT>
                    <a:solidFill>
                      <a:srgbClr val="ACB8C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2" name="object 38"/>
          <p:cNvSpPr txBox="1"/>
          <p:nvPr/>
        </p:nvSpPr>
        <p:spPr>
          <a:xfrm>
            <a:off x="375286" y="4356735"/>
            <a:ext cx="1613535" cy="372377"/>
          </a:xfrm>
          <a:prstGeom prst="rect">
            <a:avLst/>
          </a:prstGeom>
          <a:solidFill>
            <a:srgbClr val="ACB8C9"/>
          </a:solidFill>
        </p:spPr>
        <p:txBody>
          <a:bodyPr vert="horz" wrap="square" lIns="0" tIns="476" rIns="0" bIns="0" rtlCol="0">
            <a:spAutoFit/>
          </a:bodyPr>
          <a:lstStyle/>
          <a:p>
            <a:pPr>
              <a:spcBef>
                <a:spcPts val="3"/>
              </a:spcBef>
            </a:pPr>
            <a:endParaRPr sz="750">
              <a:latin typeface="Times New Roman"/>
              <a:cs typeface="Times New Roman"/>
            </a:endParaRPr>
          </a:p>
          <a:p>
            <a:pPr marL="456253" marR="333856" indent="-118112">
              <a:lnSpc>
                <a:spcPts val="1020"/>
              </a:lnSpc>
            </a:pPr>
            <a:r>
              <a:rPr sz="900" spc="-45" dirty="0">
                <a:latin typeface="Arial"/>
                <a:cs typeface="Arial"/>
              </a:rPr>
              <a:t>Personelin</a:t>
            </a:r>
            <a:r>
              <a:rPr sz="900" spc="-105" dirty="0">
                <a:latin typeface="Arial"/>
                <a:cs typeface="Arial"/>
              </a:rPr>
              <a:t> </a:t>
            </a:r>
            <a:r>
              <a:rPr sz="900" spc="-30" dirty="0">
                <a:latin typeface="Arial"/>
                <a:cs typeface="Arial"/>
              </a:rPr>
              <a:t>Yeterliliği  </a:t>
            </a:r>
            <a:r>
              <a:rPr sz="900" spc="-60" dirty="0">
                <a:latin typeface="Arial"/>
                <a:cs typeface="Arial"/>
              </a:rPr>
              <a:t>ve</a:t>
            </a:r>
            <a:r>
              <a:rPr sz="900" spc="-49" dirty="0">
                <a:latin typeface="Arial"/>
                <a:cs typeface="Arial"/>
              </a:rPr>
              <a:t> </a:t>
            </a:r>
            <a:r>
              <a:rPr sz="900" spc="-45" dirty="0">
                <a:latin typeface="Arial"/>
                <a:cs typeface="Arial"/>
              </a:rPr>
              <a:t>Performansı</a:t>
            </a:r>
            <a:endParaRPr sz="900">
              <a:latin typeface="Arial"/>
              <a:cs typeface="Arial"/>
            </a:endParaRPr>
          </a:p>
        </p:txBody>
      </p:sp>
      <p:sp>
        <p:nvSpPr>
          <p:cNvPr id="43" name="object 39"/>
          <p:cNvSpPr txBox="1"/>
          <p:nvPr/>
        </p:nvSpPr>
        <p:spPr>
          <a:xfrm>
            <a:off x="381000" y="4956809"/>
            <a:ext cx="1611630" cy="371897"/>
          </a:xfrm>
          <a:prstGeom prst="rect">
            <a:avLst/>
          </a:prstGeom>
          <a:solidFill>
            <a:srgbClr val="ACB8C9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50">
              <a:latin typeface="Times New Roman"/>
              <a:cs typeface="Times New Roman"/>
            </a:endParaRPr>
          </a:p>
          <a:p>
            <a:pPr marL="681999" marR="678189" indent="1905" algn="ctr">
              <a:lnSpc>
                <a:spcPts val="1020"/>
              </a:lnSpc>
            </a:pPr>
            <a:r>
              <a:rPr sz="900" spc="-56" dirty="0">
                <a:latin typeface="Arial"/>
                <a:cs typeface="Arial"/>
              </a:rPr>
              <a:t>Yetki  </a:t>
            </a:r>
            <a:r>
              <a:rPr sz="900" spc="-90" dirty="0">
                <a:latin typeface="Arial"/>
                <a:cs typeface="Arial"/>
              </a:rPr>
              <a:t>D</a:t>
            </a:r>
            <a:r>
              <a:rPr sz="900" spc="-68" dirty="0">
                <a:latin typeface="Arial"/>
                <a:cs typeface="Arial"/>
              </a:rPr>
              <a:t>e</a:t>
            </a:r>
            <a:r>
              <a:rPr sz="900" spc="-11" dirty="0">
                <a:latin typeface="Arial"/>
                <a:cs typeface="Arial"/>
              </a:rPr>
              <a:t>vri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4" name="image50.pn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0260" y="2895903"/>
            <a:ext cx="5793740" cy="375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3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282" y="707874"/>
            <a:ext cx="6908130" cy="5882688"/>
          </a:xfrm>
          <a:prstGeom prst="rect">
            <a:avLst/>
          </a:prstGeom>
        </p:spPr>
      </p:pic>
      <p:sp>
        <p:nvSpPr>
          <p:cNvPr id="10" name="İçerik Yer Tutucusu 4"/>
          <p:cNvSpPr>
            <a:spLocks noGrp="1"/>
          </p:cNvSpPr>
          <p:nvPr>
            <p:ph idx="1"/>
          </p:nvPr>
        </p:nvSpPr>
        <p:spPr>
          <a:xfrm>
            <a:off x="3943806" y="4183886"/>
            <a:ext cx="3402320" cy="2186085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r-TR" sz="2224" b="1" dirty="0">
                <a:solidFill>
                  <a:srgbClr val="C00000"/>
                </a:solidFill>
              </a:rPr>
              <a:t>Risk Yönetimi nedir?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r-TR" sz="2224" dirty="0"/>
              <a:t>Riskleri Tanımlama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r-TR" sz="2224" dirty="0"/>
              <a:t>Riskleri </a:t>
            </a:r>
            <a:r>
              <a:rPr lang="tr-TR" sz="2224" dirty="0" err="1"/>
              <a:t>Kategorilendirme</a:t>
            </a:r>
            <a:endParaRPr lang="tr-TR" sz="2224" dirty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r-TR" sz="2224" dirty="0"/>
              <a:t>Riskleri Ölçümleme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r-TR" sz="2224" dirty="0"/>
              <a:t>Riskleri </a:t>
            </a:r>
            <a:r>
              <a:rPr lang="tr-TR" sz="2224" dirty="0" err="1"/>
              <a:t>Önceliklendirme</a:t>
            </a:r>
            <a:endParaRPr lang="tr-TR" sz="2224" dirty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r-TR" sz="2224" dirty="0"/>
              <a:t>Riskleri Yönetme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r-TR" sz="2224" dirty="0"/>
              <a:t>Riskleri İzleme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r-TR" sz="2224" dirty="0"/>
              <a:t>Özet</a:t>
            </a:r>
          </a:p>
          <a:p>
            <a:pPr>
              <a:lnSpc>
                <a:spcPct val="100000"/>
              </a:lnSpc>
            </a:pPr>
            <a:endParaRPr lang="tr-TR" sz="1710" dirty="0"/>
          </a:p>
        </p:txBody>
      </p:sp>
    </p:spTree>
    <p:extLst>
      <p:ext uri="{BB962C8B-B14F-4D97-AF65-F5344CB8AC3E}">
        <p14:creationId xmlns:p14="http://schemas.microsoft.com/office/powerpoint/2010/main" val="280787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/>
          </p:cNvSpPr>
          <p:nvPr/>
        </p:nvSpPr>
        <p:spPr>
          <a:xfrm>
            <a:off x="1091845" y="801212"/>
            <a:ext cx="6894812" cy="54895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>
                <a:solidFill>
                  <a:srgbClr val="C00000"/>
                </a:solidFill>
              </a:rPr>
              <a:t>Risk yönetimi nedir?</a:t>
            </a:r>
            <a:endParaRPr lang="tr-TR" sz="2395" dirty="0">
              <a:solidFill>
                <a:srgbClr val="C0000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980173" y="1704924"/>
            <a:ext cx="7737492" cy="97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401" indent="-257401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r>
              <a:rPr lang="tr-TR" sz="1710" dirty="0">
                <a:latin typeface="Constantia" pitchFamily="18" charset="0"/>
              </a:rPr>
              <a:t>Risklerin tehlikeye dönüşmeden belirlenmesini ve en düşük düzeye çekilmesini ya da yok edilmesini amaçlayan bir süreçtir. </a:t>
            </a:r>
          </a:p>
          <a:p>
            <a:pPr marL="257401" indent="-257401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tr-TR" sz="1710" dirty="0">
              <a:latin typeface="Constantia" pitchFamily="18" charset="0"/>
            </a:endParaRPr>
          </a:p>
        </p:txBody>
      </p:sp>
      <p:pic>
        <p:nvPicPr>
          <p:cNvPr id="14" name="Picture 5" descr="Risk_Yonetim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357" y="2683455"/>
            <a:ext cx="3676243" cy="344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89726" y="2944291"/>
            <a:ext cx="4230631" cy="244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tr-TR" sz="1710" dirty="0">
                <a:latin typeface="Constantia" pitchFamily="18" charset="0"/>
              </a:rPr>
              <a:t>Temel hedef;</a:t>
            </a: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tr-TR" sz="1710" dirty="0">
                <a:latin typeface="Constantia" pitchFamily="18" charset="0"/>
              </a:rPr>
              <a:t> karar verme mekanizmaları için riskleri </a:t>
            </a: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tr-TR" sz="1710" dirty="0">
                <a:latin typeface="Constantia" pitchFamily="18" charset="0"/>
              </a:rPr>
              <a:t>görünür ve ölçülebilir </a:t>
            </a: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tr-TR" sz="1710" dirty="0">
                <a:latin typeface="Constantia" pitchFamily="18" charset="0"/>
              </a:rPr>
              <a:t>hale getirmektir.</a:t>
            </a:r>
          </a:p>
          <a:p>
            <a:pPr marL="257401" indent="-257401"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tr-TR" sz="1710" dirty="0">
              <a:latin typeface="Constantia" pitchFamily="18" charset="0"/>
            </a:endParaRPr>
          </a:p>
          <a:p>
            <a:pPr marL="257401" indent="-257401" algn="ctr" eaLnBrk="0" hangingPunct="0">
              <a:lnSpc>
                <a:spcPct val="15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tr-TR" sz="171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/>
          </p:cNvSpPr>
          <p:nvPr>
            <p:ph type="title"/>
          </p:nvPr>
        </p:nvSpPr>
        <p:spPr>
          <a:xfrm>
            <a:off x="1091845" y="788392"/>
            <a:ext cx="6894812" cy="548953"/>
          </a:xfrm>
        </p:spPr>
        <p:txBody>
          <a:bodyPr>
            <a:normAutofit/>
          </a:bodyPr>
          <a:lstStyle/>
          <a:p>
            <a:pPr algn="l"/>
            <a:r>
              <a:rPr lang="tr-TR" sz="2395" dirty="0">
                <a:solidFill>
                  <a:srgbClr val="C00000"/>
                </a:solidFill>
              </a:rPr>
              <a:t>Etkin bir Risk yönetimi için;</a:t>
            </a:r>
          </a:p>
        </p:txBody>
      </p:sp>
      <p:sp>
        <p:nvSpPr>
          <p:cNvPr id="23" name="Tek Köşesi Kesik Dikdörtgen 22"/>
          <p:cNvSpPr/>
          <p:nvPr/>
        </p:nvSpPr>
        <p:spPr>
          <a:xfrm>
            <a:off x="359900" y="1556081"/>
            <a:ext cx="3922949" cy="609963"/>
          </a:xfrm>
          <a:prstGeom prst="snip1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60000"/>
              </a:lnSpc>
            </a:pPr>
            <a:r>
              <a:rPr lang="tr-TR" sz="1710" dirty="0"/>
              <a:t>Riskleri belirleyin</a:t>
            </a:r>
          </a:p>
        </p:txBody>
      </p:sp>
      <p:sp>
        <p:nvSpPr>
          <p:cNvPr id="24" name="Tek Köşesi Kesik Dikdörtgen 23"/>
          <p:cNvSpPr/>
          <p:nvPr/>
        </p:nvSpPr>
        <p:spPr>
          <a:xfrm>
            <a:off x="1365462" y="2305351"/>
            <a:ext cx="3922949" cy="609963"/>
          </a:xfrm>
          <a:prstGeom prst="snip1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60000"/>
              </a:lnSpc>
            </a:pPr>
            <a:r>
              <a:rPr lang="tr-TR" sz="1710" dirty="0"/>
              <a:t>Riskleri </a:t>
            </a:r>
            <a:r>
              <a:rPr lang="tr-TR" sz="1710" dirty="0" err="1"/>
              <a:t>kategorileyin</a:t>
            </a:r>
            <a:endParaRPr lang="tr-TR" sz="1710" dirty="0"/>
          </a:p>
        </p:txBody>
      </p:sp>
      <p:sp>
        <p:nvSpPr>
          <p:cNvPr id="25" name="Tek Köşesi Kesik Dikdörtgen 24"/>
          <p:cNvSpPr/>
          <p:nvPr/>
        </p:nvSpPr>
        <p:spPr>
          <a:xfrm>
            <a:off x="2083388" y="3050331"/>
            <a:ext cx="3922949" cy="609963"/>
          </a:xfrm>
          <a:prstGeom prst="snip1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1710" dirty="0"/>
              <a:t>Riskleri ölçümleyin</a:t>
            </a:r>
            <a:endParaRPr lang="tr-TR" sz="1710" dirty="0">
              <a:latin typeface="Verdana" pitchFamily="34" charset="0"/>
            </a:endParaRPr>
          </a:p>
        </p:txBody>
      </p:sp>
      <p:sp>
        <p:nvSpPr>
          <p:cNvPr id="26" name="Tek Köşesi Kesik Dikdörtgen 25"/>
          <p:cNvSpPr/>
          <p:nvPr/>
        </p:nvSpPr>
        <p:spPr>
          <a:xfrm>
            <a:off x="2930198" y="3817759"/>
            <a:ext cx="3922949" cy="609963"/>
          </a:xfrm>
          <a:prstGeom prst="snip1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60000"/>
              </a:lnSpc>
            </a:pPr>
            <a:r>
              <a:rPr lang="tr-TR" sz="1710" dirty="0"/>
              <a:t>Riskleri </a:t>
            </a:r>
            <a:r>
              <a:rPr lang="tr-TR" sz="1710" dirty="0" err="1"/>
              <a:t>önceliklendirin</a:t>
            </a:r>
            <a:endParaRPr lang="tr-TR" sz="1710" dirty="0"/>
          </a:p>
        </p:txBody>
      </p:sp>
      <p:sp>
        <p:nvSpPr>
          <p:cNvPr id="27" name="Tek Köşesi Kesik Dikdörtgen 26"/>
          <p:cNvSpPr/>
          <p:nvPr/>
        </p:nvSpPr>
        <p:spPr>
          <a:xfrm>
            <a:off x="3426007" y="4567030"/>
            <a:ext cx="4093786" cy="609963"/>
          </a:xfrm>
          <a:prstGeom prst="snip1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60000"/>
              </a:lnSpc>
            </a:pPr>
            <a:r>
              <a:rPr lang="tr-TR" sz="1710" dirty="0"/>
              <a:t>Riskleri yönetin</a:t>
            </a:r>
          </a:p>
        </p:txBody>
      </p:sp>
      <p:sp>
        <p:nvSpPr>
          <p:cNvPr id="28" name="Tek Köşesi Kesik Dikdörtgen 27"/>
          <p:cNvSpPr/>
          <p:nvPr/>
        </p:nvSpPr>
        <p:spPr>
          <a:xfrm>
            <a:off x="4011436" y="5316300"/>
            <a:ext cx="4093786" cy="609963"/>
          </a:xfrm>
          <a:prstGeom prst="snip1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60000"/>
              </a:lnSpc>
            </a:pPr>
            <a:r>
              <a:rPr lang="tr-TR" sz="1710" dirty="0"/>
              <a:t>Riskleri İzleyin</a:t>
            </a:r>
          </a:p>
        </p:txBody>
      </p:sp>
    </p:spTree>
    <p:extLst>
      <p:ext uri="{BB962C8B-B14F-4D97-AF65-F5344CB8AC3E}">
        <p14:creationId xmlns:p14="http://schemas.microsoft.com/office/powerpoint/2010/main" val="289505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12" y="707874"/>
            <a:ext cx="7021777" cy="5882688"/>
          </a:xfrm>
          <a:prstGeom prst="rect">
            <a:avLst/>
          </a:prstGeom>
        </p:spPr>
      </p:pic>
      <p:sp>
        <p:nvSpPr>
          <p:cNvPr id="6" name="İçerik Yer Tutucusu 4"/>
          <p:cNvSpPr txBox="1">
            <a:spLocks/>
          </p:cNvSpPr>
          <p:nvPr/>
        </p:nvSpPr>
        <p:spPr>
          <a:xfrm>
            <a:off x="3569061" y="4136402"/>
            <a:ext cx="3402320" cy="212319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224" b="1">
                <a:solidFill>
                  <a:srgbClr val="C00000"/>
                </a:solidFill>
              </a:rPr>
              <a:t>Riskleri Tanımlama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224"/>
              <a:t>Riskleri Kategorilendirme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224"/>
              <a:t>Riskleri Ölçümleme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224"/>
              <a:t>Riskleri Önceliklendirme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224"/>
              <a:t>Riskleri Yönetme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395"/>
              <a:t>Riskleri İzleme</a:t>
            </a:r>
            <a:endParaRPr lang="tr-TR" sz="2224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224"/>
              <a:t>Özet</a:t>
            </a:r>
          </a:p>
          <a:p>
            <a:pPr>
              <a:lnSpc>
                <a:spcPct val="100000"/>
              </a:lnSpc>
            </a:pPr>
            <a:endParaRPr lang="tr-TR" sz="1710" dirty="0"/>
          </a:p>
        </p:txBody>
      </p:sp>
    </p:spTree>
    <p:extLst>
      <p:ext uri="{BB962C8B-B14F-4D97-AF65-F5344CB8AC3E}">
        <p14:creationId xmlns:p14="http://schemas.microsoft.com/office/powerpoint/2010/main" val="13621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073026" y="781471"/>
            <a:ext cx="6894812" cy="5216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>
                <a:solidFill>
                  <a:srgbClr val="C00000"/>
                </a:solidFill>
              </a:rPr>
              <a:t>RİSKLERİ TANIMLAMA</a:t>
            </a:r>
            <a:endParaRPr lang="tr-TR" sz="2395" dirty="0">
              <a:solidFill>
                <a:srgbClr val="C0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74961" y="1572967"/>
            <a:ext cx="7611681" cy="43486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1710"/>
              <a:t>Riskleri belirleyerek korumaya çalıştığımız şey nedir?</a:t>
            </a:r>
          </a:p>
          <a:p>
            <a:pPr>
              <a:buFont typeface="Wingdings 2" pitchFamily="18" charset="2"/>
              <a:buNone/>
            </a:pPr>
            <a:r>
              <a:rPr lang="tr-TR" sz="1710"/>
              <a:t> </a:t>
            </a:r>
            <a:endParaRPr lang="tr-TR" sz="1710" dirty="0"/>
          </a:p>
        </p:txBody>
      </p:sp>
      <p:sp>
        <p:nvSpPr>
          <p:cNvPr id="6" name="Patlama 1 5"/>
          <p:cNvSpPr/>
          <p:nvPr/>
        </p:nvSpPr>
        <p:spPr>
          <a:xfrm>
            <a:off x="295798" y="2353805"/>
            <a:ext cx="3486130" cy="1617146"/>
          </a:xfrm>
          <a:prstGeom prst="irregularSeal1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</a:pPr>
            <a:r>
              <a:rPr lang="tr-TR" sz="1886" dirty="0"/>
              <a:t>Kendimiz?</a:t>
            </a:r>
          </a:p>
        </p:txBody>
      </p:sp>
      <p:sp>
        <p:nvSpPr>
          <p:cNvPr id="7" name="Patlama 1 6"/>
          <p:cNvSpPr/>
          <p:nvPr/>
        </p:nvSpPr>
        <p:spPr>
          <a:xfrm>
            <a:off x="4471683" y="2192006"/>
            <a:ext cx="3486130" cy="1617146"/>
          </a:xfrm>
          <a:prstGeom prst="irregularSeal1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</a:pPr>
            <a:r>
              <a:rPr lang="tr-TR" sz="1886" dirty="0"/>
              <a:t>Yöneticimiz?</a:t>
            </a:r>
          </a:p>
        </p:txBody>
      </p:sp>
      <p:sp>
        <p:nvSpPr>
          <p:cNvPr id="8" name="Patlama 1 7"/>
          <p:cNvSpPr/>
          <p:nvPr/>
        </p:nvSpPr>
        <p:spPr>
          <a:xfrm>
            <a:off x="2777367" y="3404523"/>
            <a:ext cx="3486130" cy="1617146"/>
          </a:xfrm>
          <a:prstGeom prst="irregularSeal1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</a:pPr>
            <a:r>
              <a:rPr lang="tr-TR" sz="1710" dirty="0"/>
              <a:t>Çalışanlarımız?</a:t>
            </a:r>
          </a:p>
        </p:txBody>
      </p:sp>
      <p:sp>
        <p:nvSpPr>
          <p:cNvPr id="9" name="Patlama 1 8"/>
          <p:cNvSpPr/>
          <p:nvPr/>
        </p:nvSpPr>
        <p:spPr>
          <a:xfrm>
            <a:off x="295798" y="4228025"/>
            <a:ext cx="3486130" cy="1617146"/>
          </a:xfrm>
          <a:prstGeom prst="irregularSeal1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</a:pPr>
            <a:r>
              <a:rPr lang="tr-TR" sz="1886" dirty="0"/>
              <a:t>İtibarımız?</a:t>
            </a:r>
          </a:p>
        </p:txBody>
      </p:sp>
      <p:sp>
        <p:nvSpPr>
          <p:cNvPr id="10" name="Patlama 1 9"/>
          <p:cNvSpPr/>
          <p:nvPr/>
        </p:nvSpPr>
        <p:spPr>
          <a:xfrm>
            <a:off x="5389902" y="3809152"/>
            <a:ext cx="3637943" cy="1617146"/>
          </a:xfrm>
          <a:prstGeom prst="irregularSeal1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90000"/>
              </a:lnSpc>
            </a:pPr>
            <a:r>
              <a:rPr lang="tr-TR" sz="1886" dirty="0"/>
              <a:t>Bütçemiz?</a:t>
            </a:r>
          </a:p>
        </p:txBody>
      </p:sp>
      <p:sp>
        <p:nvSpPr>
          <p:cNvPr id="11" name="Patlama 1 10"/>
          <p:cNvSpPr/>
          <p:nvPr/>
        </p:nvSpPr>
        <p:spPr>
          <a:xfrm>
            <a:off x="3646836" y="4859871"/>
            <a:ext cx="3486130" cy="1617146"/>
          </a:xfrm>
          <a:prstGeom prst="irregularSeal1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60000"/>
              </a:lnSpc>
            </a:pPr>
            <a:r>
              <a:rPr lang="tr-TR" sz="1710" dirty="0"/>
              <a:t>Paydaşlarımız?</a:t>
            </a:r>
          </a:p>
        </p:txBody>
      </p:sp>
    </p:spTree>
    <p:extLst>
      <p:ext uri="{BB962C8B-B14F-4D97-AF65-F5344CB8AC3E}">
        <p14:creationId xmlns:p14="http://schemas.microsoft.com/office/powerpoint/2010/main" val="1235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073026" y="781471"/>
            <a:ext cx="6894812" cy="5216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>
                <a:solidFill>
                  <a:srgbClr val="C00000"/>
                </a:solidFill>
              </a:rPr>
              <a:t>RİSKLERİ TANIMLAMA</a:t>
            </a:r>
            <a:endParaRPr lang="tr-TR" sz="2395" dirty="0">
              <a:solidFill>
                <a:srgbClr val="C00000"/>
              </a:solidFill>
            </a:endParaRPr>
          </a:p>
        </p:txBody>
      </p:sp>
      <p:sp>
        <p:nvSpPr>
          <p:cNvPr id="5" name="İçerik Yer Tutucusu 1"/>
          <p:cNvSpPr txBox="1">
            <a:spLocks/>
          </p:cNvSpPr>
          <p:nvPr/>
        </p:nvSpPr>
        <p:spPr>
          <a:xfrm>
            <a:off x="628650" y="1917440"/>
            <a:ext cx="7886701" cy="4102167"/>
          </a:xfrm>
          <a:prstGeom prst="rect">
            <a:avLst/>
          </a:prstGeo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710"/>
              <a:t>Yönetimin hedeflere ulaşmasını engelleyen veya zorlaştıran risklerin, önceden belirlenmiş yöntemlerle belirlenmesi, gruplandırılması ve güncelleme sürecidir. </a:t>
            </a:r>
            <a:endParaRPr lang="tr-TR" sz="1710" dirty="0"/>
          </a:p>
        </p:txBody>
      </p:sp>
      <p:sp>
        <p:nvSpPr>
          <p:cNvPr id="6" name="Oval 5"/>
          <p:cNvSpPr/>
          <p:nvPr/>
        </p:nvSpPr>
        <p:spPr>
          <a:xfrm>
            <a:off x="2320411" y="3304396"/>
            <a:ext cx="5294805" cy="2366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710" b="1" i="1" dirty="0"/>
              <a:t>Not: </a:t>
            </a:r>
          </a:p>
          <a:p>
            <a:r>
              <a:rPr lang="tr-TR" sz="1710" b="1" i="1" dirty="0"/>
              <a:t>Riskleri tespit ederken farklı uzmanlıkların bir arada olduğu bir çalışma ekibi yeni riskleri tespit etme olasılığını arttırır.</a:t>
            </a:r>
          </a:p>
        </p:txBody>
      </p:sp>
    </p:spTree>
    <p:extLst>
      <p:ext uri="{BB962C8B-B14F-4D97-AF65-F5344CB8AC3E}">
        <p14:creationId xmlns:p14="http://schemas.microsoft.com/office/powerpoint/2010/main" val="11702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251520" y="188640"/>
            <a:ext cx="6894812" cy="5216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 dirty="0">
                <a:solidFill>
                  <a:srgbClr val="C00000"/>
                </a:solidFill>
              </a:rPr>
              <a:t>RİSKLERİ TANIMLAMA</a:t>
            </a:r>
          </a:p>
        </p:txBody>
      </p:sp>
      <p:graphicFrame>
        <p:nvGraphicFramePr>
          <p:cNvPr id="6" name="İçerik Yer Tutucusu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2029245"/>
              </p:ext>
            </p:extLst>
          </p:nvPr>
        </p:nvGraphicFramePr>
        <p:xfrm>
          <a:off x="251520" y="620688"/>
          <a:ext cx="7704855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Resim 1" descr="Ekran Kırpm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7920880" cy="355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9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nvan 1"/>
          <p:cNvSpPr>
            <a:spLocks noGrp="1"/>
          </p:cNvSpPr>
          <p:nvPr>
            <p:ph type="title"/>
          </p:nvPr>
        </p:nvSpPr>
        <p:spPr>
          <a:xfrm>
            <a:off x="1090174" y="787787"/>
            <a:ext cx="7886701" cy="652118"/>
          </a:xfrm>
        </p:spPr>
        <p:txBody>
          <a:bodyPr>
            <a:noAutofit/>
          </a:bodyPr>
          <a:lstStyle/>
          <a:p>
            <a:pPr algn="l"/>
            <a:r>
              <a:rPr lang="tr-TR" sz="2395" dirty="0">
                <a:solidFill>
                  <a:srgbClr val="C00000"/>
                </a:solidFill>
              </a:rPr>
              <a:t/>
            </a:r>
            <a:br>
              <a:rPr lang="tr-TR" sz="2395" dirty="0">
                <a:solidFill>
                  <a:srgbClr val="C00000"/>
                </a:solidFill>
              </a:rPr>
            </a:br>
            <a:r>
              <a:rPr lang="tr-TR" sz="2395" dirty="0">
                <a:solidFill>
                  <a:srgbClr val="C00000"/>
                </a:solidFill>
              </a:rPr>
              <a:t>RİSKLERİ BELİRLEME ŞEKİLLERİ </a:t>
            </a:r>
            <a:br>
              <a:rPr lang="tr-TR" sz="2395" dirty="0">
                <a:solidFill>
                  <a:srgbClr val="C00000"/>
                </a:solidFill>
              </a:rPr>
            </a:br>
            <a:endParaRPr lang="en-GB" sz="2395" dirty="0">
              <a:solidFill>
                <a:srgbClr val="C00000"/>
              </a:solidFill>
            </a:endParaRPr>
          </a:p>
        </p:txBody>
      </p:sp>
      <p:sp>
        <p:nvSpPr>
          <p:cNvPr id="23" name="İçerik Yer Tutucusu 2"/>
          <p:cNvSpPr>
            <a:spLocks noGrp="1"/>
          </p:cNvSpPr>
          <p:nvPr>
            <p:ph idx="1"/>
          </p:nvPr>
        </p:nvSpPr>
        <p:spPr>
          <a:xfrm>
            <a:off x="628650" y="1917440"/>
            <a:ext cx="7886701" cy="4102167"/>
          </a:xfrm>
        </p:spPr>
        <p:txBody>
          <a:bodyPr>
            <a:normAutofit/>
          </a:bodyPr>
          <a:lstStyle/>
          <a:p>
            <a:r>
              <a:rPr lang="tr-TR" sz="1710" dirty="0"/>
              <a:t>Mülakatlar ve Atölye Çalışmaları </a:t>
            </a:r>
          </a:p>
          <a:p>
            <a:r>
              <a:rPr lang="tr-TR" sz="1710" dirty="0"/>
              <a:t>Odak Grubu/Beyin Fırtınası</a:t>
            </a:r>
          </a:p>
          <a:p>
            <a:r>
              <a:rPr lang="tr-TR" sz="1710" dirty="0"/>
              <a:t>Olay Envanteri </a:t>
            </a:r>
          </a:p>
          <a:p>
            <a:r>
              <a:rPr lang="tr-TR" sz="1710" dirty="0"/>
              <a:t>Dahili Analiz </a:t>
            </a:r>
          </a:p>
          <a:p>
            <a:r>
              <a:rPr lang="tr-TR" sz="1710" dirty="0"/>
              <a:t>Eski Veriler </a:t>
            </a:r>
          </a:p>
          <a:p>
            <a:r>
              <a:rPr lang="tr-TR" sz="1710" dirty="0"/>
              <a:t>İşlem Akış Analizi </a:t>
            </a:r>
          </a:p>
          <a:p>
            <a:r>
              <a:rPr lang="tr-TR" sz="1710" dirty="0"/>
              <a:t>Uyarıcı Gösterge</a:t>
            </a:r>
            <a:endParaRPr lang="en-GB" sz="1710" dirty="0"/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05" y="2681376"/>
            <a:ext cx="4385546" cy="2758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2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076889" y="793484"/>
            <a:ext cx="7438462" cy="7056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>
                <a:solidFill>
                  <a:srgbClr val="C00000"/>
                </a:solidFill>
              </a:rPr>
              <a:t>Mülakatlar ve Atölye Çalışmaları </a:t>
            </a:r>
            <a:endParaRPr lang="tr-TR" sz="2395" dirty="0">
              <a:solidFill>
                <a:srgbClr val="C00000"/>
              </a:solidFill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628650" y="1917440"/>
            <a:ext cx="7886701" cy="4102167"/>
          </a:xfrm>
          <a:prstGeom prst="rect">
            <a:avLst/>
          </a:prstGeo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513"/>
              </a:spcBef>
              <a:buNone/>
            </a:pPr>
            <a:r>
              <a:rPr lang="tr-TR" sz="1710"/>
              <a:t>Kurum içinden veya dışından, yönetici ve personelin tecrübe ve bilgi birikiminden faydalanma amacıyla yapılan çalışmalardır.</a:t>
            </a:r>
          </a:p>
          <a:p>
            <a:pPr>
              <a:lnSpc>
                <a:spcPct val="150000"/>
              </a:lnSpc>
              <a:spcBef>
                <a:spcPts val="513"/>
              </a:spcBef>
            </a:pPr>
            <a:endParaRPr lang="tr-TR" sz="1710"/>
          </a:p>
          <a:p>
            <a:pPr>
              <a:lnSpc>
                <a:spcPct val="150000"/>
              </a:lnSpc>
              <a:spcBef>
                <a:spcPts val="513"/>
              </a:spcBef>
            </a:pPr>
            <a:endParaRPr lang="tr-TR" sz="1710" b="1"/>
          </a:p>
          <a:p>
            <a:pPr>
              <a:lnSpc>
                <a:spcPct val="150000"/>
              </a:lnSpc>
              <a:spcBef>
                <a:spcPts val="513"/>
              </a:spcBef>
            </a:pPr>
            <a:endParaRPr lang="tr-TR" sz="1710" b="1" dirty="0"/>
          </a:p>
        </p:txBody>
      </p:sp>
      <p:pic>
        <p:nvPicPr>
          <p:cNvPr id="6" name="Picture 2" descr="C:\Users\msezer\Desktop\bxbd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642" y="2756397"/>
            <a:ext cx="5079840" cy="284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2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Başlık 1"/>
          <p:cNvSpPr>
            <a:spLocks noGrp="1"/>
          </p:cNvSpPr>
          <p:nvPr>
            <p:ph type="title"/>
          </p:nvPr>
        </p:nvSpPr>
        <p:spPr>
          <a:xfrm>
            <a:off x="1042988" y="836613"/>
            <a:ext cx="7024687" cy="830262"/>
          </a:xfrm>
        </p:spPr>
        <p:txBody>
          <a:bodyPr/>
          <a:lstStyle/>
          <a:p>
            <a:pPr algn="ctr"/>
            <a:r>
              <a:rPr lang="tr-TR" b="1" smtClean="0">
                <a:solidFill>
                  <a:srgbClr val="C00000"/>
                </a:solidFill>
                <a:latin typeface="Cambria" pitchFamily="18" charset="0"/>
              </a:rPr>
              <a:t>İÇ KONTROL BİLEŞENLERİ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3" y="2079625"/>
            <a:ext cx="6777037" cy="3509963"/>
          </a:xfrm>
        </p:spPr>
        <p:txBody>
          <a:bodyPr rtlCol="0">
            <a:noAutofit/>
          </a:bodyPr>
          <a:lstStyle/>
          <a:p>
            <a:pPr indent="-274320"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tr-TR" sz="3000" dirty="0">
                <a:latin typeface="Candara" pitchFamily="34" charset="0"/>
              </a:rPr>
              <a:t>Kontrol Ortamı </a:t>
            </a:r>
          </a:p>
          <a:p>
            <a:pPr indent="-274320"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tr-TR" sz="3000" dirty="0" smtClean="0">
                <a:solidFill>
                  <a:srgbClr val="FF0000"/>
                </a:solidFill>
                <a:latin typeface="Candara" pitchFamily="34" charset="0"/>
              </a:rPr>
              <a:t>Risk </a:t>
            </a:r>
            <a:r>
              <a:rPr lang="tr-TR" sz="3000" dirty="0">
                <a:solidFill>
                  <a:srgbClr val="FF0000"/>
                </a:solidFill>
                <a:latin typeface="Candara" pitchFamily="34" charset="0"/>
              </a:rPr>
              <a:t>Değerlendirme </a:t>
            </a:r>
            <a:endParaRPr lang="tr-TR" sz="3000" dirty="0" smtClean="0">
              <a:solidFill>
                <a:srgbClr val="FF0000"/>
              </a:solidFill>
              <a:latin typeface="Candara" pitchFamily="34" charset="0"/>
            </a:endParaRPr>
          </a:p>
          <a:p>
            <a:pPr indent="-274320"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tr-TR" sz="3000" dirty="0" smtClean="0">
                <a:latin typeface="Candara" pitchFamily="34" charset="0"/>
              </a:rPr>
              <a:t>Kontrol </a:t>
            </a:r>
            <a:r>
              <a:rPr lang="tr-TR" sz="3000" dirty="0">
                <a:latin typeface="Candara" pitchFamily="34" charset="0"/>
              </a:rPr>
              <a:t>Faaliyetleri </a:t>
            </a:r>
          </a:p>
          <a:p>
            <a:pPr indent="-274320"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tr-TR" sz="3000" dirty="0" smtClean="0">
                <a:latin typeface="Candara" pitchFamily="34" charset="0"/>
              </a:rPr>
              <a:t>Bilgi </a:t>
            </a:r>
            <a:r>
              <a:rPr lang="tr-TR" sz="3000" dirty="0">
                <a:latin typeface="Candara" pitchFamily="34" charset="0"/>
              </a:rPr>
              <a:t>ve İletişim </a:t>
            </a:r>
          </a:p>
          <a:p>
            <a:pPr indent="-274320" fontAlgn="auto">
              <a:lnSpc>
                <a:spcPct val="150000"/>
              </a:lnSpc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150000"/>
              <a:buFont typeface="Wingdings" pitchFamily="2" charset="2"/>
              <a:buChar char="ü"/>
              <a:defRPr/>
            </a:pPr>
            <a:r>
              <a:rPr lang="tr-TR" sz="3000" dirty="0" smtClean="0">
                <a:latin typeface="Candara" pitchFamily="34" charset="0"/>
              </a:rPr>
              <a:t>İzleme </a:t>
            </a:r>
            <a:endParaRPr lang="tr-TR" sz="3000" dirty="0">
              <a:latin typeface="Candara" pitchFamily="34" charset="0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213"/>
            <a:ext cx="41036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Metin kutusu 4"/>
          <p:cNvSpPr txBox="1">
            <a:spLocks noChangeArrowheads="1"/>
          </p:cNvSpPr>
          <p:nvPr/>
        </p:nvSpPr>
        <p:spPr bwMode="auto">
          <a:xfrm>
            <a:off x="4787900" y="138113"/>
            <a:ext cx="32400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600" dirty="0">
                <a:solidFill>
                  <a:schemeClr val="bg1"/>
                </a:solidFill>
                <a:latin typeface="Andalus"/>
                <a:ea typeface="Andalus"/>
                <a:cs typeface="Andalus"/>
              </a:rPr>
              <a:t>İç Kontrol Birimi</a:t>
            </a:r>
          </a:p>
        </p:txBody>
      </p:sp>
      <p:sp>
        <p:nvSpPr>
          <p:cNvPr id="6" name="Dikdörtgen 5"/>
          <p:cNvSpPr/>
          <p:nvPr/>
        </p:nvSpPr>
        <p:spPr>
          <a:xfrm>
            <a:off x="7010721" y="6365532"/>
            <a:ext cx="2133279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İÇ KONTROL BİRİMİ</a:t>
            </a:r>
            <a:endParaRPr lang="tr-TR" dirty="0"/>
          </a:p>
        </p:txBody>
      </p:sp>
      <p:sp>
        <p:nvSpPr>
          <p:cNvPr id="2" name="5-Nokta Yıldız 1"/>
          <p:cNvSpPr/>
          <p:nvPr/>
        </p:nvSpPr>
        <p:spPr>
          <a:xfrm>
            <a:off x="4211836" y="2924944"/>
            <a:ext cx="1152128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6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nvan 1"/>
          <p:cNvSpPr>
            <a:spLocks noGrp="1"/>
          </p:cNvSpPr>
          <p:nvPr>
            <p:ph type="title"/>
          </p:nvPr>
        </p:nvSpPr>
        <p:spPr>
          <a:xfrm>
            <a:off x="1026073" y="796976"/>
            <a:ext cx="7886701" cy="655749"/>
          </a:xfrm>
        </p:spPr>
        <p:txBody>
          <a:bodyPr>
            <a:normAutofit/>
          </a:bodyPr>
          <a:lstStyle/>
          <a:p>
            <a:pPr algn="l"/>
            <a:r>
              <a:rPr lang="tr-TR" sz="2395" dirty="0">
                <a:solidFill>
                  <a:srgbClr val="C00000"/>
                </a:solidFill>
              </a:rPr>
              <a:t>Odak Grubu/Beyin Fırtınası</a:t>
            </a:r>
          </a:p>
        </p:txBody>
      </p:sp>
      <p:sp>
        <p:nvSpPr>
          <p:cNvPr id="23" name="İçerik Yer Tutucusu 2"/>
          <p:cNvSpPr>
            <a:spLocks noGrp="1"/>
          </p:cNvSpPr>
          <p:nvPr>
            <p:ph idx="1"/>
          </p:nvPr>
        </p:nvSpPr>
        <p:spPr>
          <a:xfrm>
            <a:off x="854459" y="1917439"/>
            <a:ext cx="7927307" cy="410216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sz="1710" u="sng" dirty="0"/>
              <a:t>5‐9 </a:t>
            </a:r>
            <a:r>
              <a:rPr lang="tr-TR" sz="1710" dirty="0"/>
              <a:t>kişi ile yapılan fikir yürütme ve tartışmaları içeren çalışmalardır. 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50" y="3475647"/>
            <a:ext cx="4635224" cy="2694872"/>
          </a:xfrm>
          <a:prstGeom prst="rect">
            <a:avLst/>
          </a:prstGeom>
        </p:spPr>
      </p:pic>
      <p:sp>
        <p:nvSpPr>
          <p:cNvPr id="25" name="İçerik Yer Tutucusu 2"/>
          <p:cNvSpPr txBox="1">
            <a:spLocks/>
          </p:cNvSpPr>
          <p:nvPr/>
        </p:nvSpPr>
        <p:spPr>
          <a:xfrm>
            <a:off x="854458" y="3136252"/>
            <a:ext cx="4068459" cy="1406949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sz="1710" dirty="0"/>
              <a:t>Bu çalışmalar, mülakat ve atölye çalışmalarında elde edilen sonuçların pekiştirilmesi için önemli bir işlev görür.</a:t>
            </a:r>
          </a:p>
        </p:txBody>
      </p:sp>
    </p:spTree>
    <p:extLst>
      <p:ext uri="{BB962C8B-B14F-4D97-AF65-F5344CB8AC3E}">
        <p14:creationId xmlns:p14="http://schemas.microsoft.com/office/powerpoint/2010/main" val="202338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1051713" y="796975"/>
            <a:ext cx="7886701" cy="63011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>
                <a:solidFill>
                  <a:srgbClr val="C00000"/>
                </a:solidFill>
              </a:rPr>
              <a:t>Olay Envanteri </a:t>
            </a:r>
            <a:endParaRPr lang="tr-TR" sz="2395" dirty="0">
              <a:solidFill>
                <a:srgbClr val="C00000"/>
              </a:solidFill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764717" y="1496805"/>
            <a:ext cx="7886701" cy="842935"/>
          </a:xfrm>
          <a:prstGeom prst="rect">
            <a:avLst/>
          </a:prstGeo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710"/>
              <a:t>Benzer kurumlarda gözlemlenen olayların ayrıntılı listesinden oluşur.</a:t>
            </a:r>
            <a:endParaRPr lang="tr-TR" sz="171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53" y="2730809"/>
            <a:ext cx="5066565" cy="2239649"/>
          </a:xfrm>
          <a:prstGeom prst="rect">
            <a:avLst/>
          </a:prstGeom>
        </p:spPr>
      </p:pic>
      <p:sp>
        <p:nvSpPr>
          <p:cNvPr id="7" name="Unvan 1"/>
          <p:cNvSpPr txBox="1">
            <a:spLocks/>
          </p:cNvSpPr>
          <p:nvPr/>
        </p:nvSpPr>
        <p:spPr>
          <a:xfrm>
            <a:off x="1051712" y="4305293"/>
            <a:ext cx="7886701" cy="630110"/>
          </a:xfrm>
          <a:prstGeom prst="rect">
            <a:avLst/>
          </a:prstGeom>
        </p:spPr>
        <p:txBody>
          <a:bodyPr vert="horz" lIns="78203" tIns="39101" rIns="78203" bIns="39101" rtlCol="0" anchor="ctr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 dirty="0">
                <a:solidFill>
                  <a:srgbClr val="C00000"/>
                </a:solidFill>
              </a:rPr>
              <a:t>Dahili Analiz 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64716" y="4935403"/>
            <a:ext cx="7886701" cy="85225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710" dirty="0"/>
              <a:t>Birimlerin personel toplantıları aracılığı ile yaptıkları müzakerelerdir.</a:t>
            </a:r>
          </a:p>
        </p:txBody>
      </p:sp>
    </p:spTree>
    <p:extLst>
      <p:ext uri="{BB962C8B-B14F-4D97-AF65-F5344CB8AC3E}">
        <p14:creationId xmlns:p14="http://schemas.microsoft.com/office/powerpoint/2010/main" val="24047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nvan 1"/>
          <p:cNvSpPr>
            <a:spLocks noGrp="1"/>
          </p:cNvSpPr>
          <p:nvPr>
            <p:ph type="title"/>
          </p:nvPr>
        </p:nvSpPr>
        <p:spPr>
          <a:xfrm>
            <a:off x="1051713" y="796975"/>
            <a:ext cx="7886701" cy="630110"/>
          </a:xfrm>
        </p:spPr>
        <p:txBody>
          <a:bodyPr>
            <a:normAutofit/>
          </a:bodyPr>
          <a:lstStyle/>
          <a:p>
            <a:pPr algn="l"/>
            <a:r>
              <a:rPr lang="tr-TR" sz="2395" dirty="0">
                <a:solidFill>
                  <a:srgbClr val="C00000"/>
                </a:solidFill>
              </a:rPr>
              <a:t>Eski Veriler </a:t>
            </a:r>
          </a:p>
        </p:txBody>
      </p:sp>
      <p:sp>
        <p:nvSpPr>
          <p:cNvPr id="23" name="İçerik Yer Tutucusu 2"/>
          <p:cNvSpPr>
            <a:spLocks noGrp="1"/>
          </p:cNvSpPr>
          <p:nvPr>
            <p:ph idx="1"/>
          </p:nvPr>
        </p:nvSpPr>
        <p:spPr>
          <a:xfrm>
            <a:off x="628650" y="1480158"/>
            <a:ext cx="7886701" cy="84293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710" dirty="0"/>
              <a:t>Geçmişte yaşanmış olayların sebep ve kökenlerinin araştırılmasıdır.</a:t>
            </a:r>
          </a:p>
        </p:txBody>
      </p:sp>
      <p:sp>
        <p:nvSpPr>
          <p:cNvPr id="24" name="Unvan 1"/>
          <p:cNvSpPr txBox="1">
            <a:spLocks/>
          </p:cNvSpPr>
          <p:nvPr/>
        </p:nvSpPr>
        <p:spPr>
          <a:xfrm>
            <a:off x="1051713" y="4394521"/>
            <a:ext cx="7886701" cy="630110"/>
          </a:xfrm>
          <a:prstGeom prst="rect">
            <a:avLst/>
          </a:prstGeom>
        </p:spPr>
        <p:txBody>
          <a:bodyPr vert="horz" lIns="78203" tIns="39101" rIns="78203" bIns="39101" rtlCol="0" anchor="ctr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 dirty="0">
                <a:solidFill>
                  <a:srgbClr val="C00000"/>
                </a:solidFill>
              </a:rPr>
              <a:t>İşlem Akış Analizi </a:t>
            </a:r>
          </a:p>
        </p:txBody>
      </p:sp>
      <p:sp>
        <p:nvSpPr>
          <p:cNvPr id="25" name="İçerik Yer Tutucusu 2"/>
          <p:cNvSpPr txBox="1">
            <a:spLocks/>
          </p:cNvSpPr>
          <p:nvPr/>
        </p:nvSpPr>
        <p:spPr>
          <a:xfrm>
            <a:off x="628650" y="5151610"/>
            <a:ext cx="7886701" cy="852250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710" dirty="0"/>
              <a:t>Girdiler, görevler, sorumluluklar ve çıktıların bir süreç olarak ele alınıp incelenmesidir.</a:t>
            </a:r>
          </a:p>
        </p:txBody>
      </p:sp>
      <p:pic>
        <p:nvPicPr>
          <p:cNvPr id="26" name="Resi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96" y="1971183"/>
            <a:ext cx="4341354" cy="318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nvan 1"/>
          <p:cNvSpPr>
            <a:spLocks noGrp="1"/>
          </p:cNvSpPr>
          <p:nvPr>
            <p:ph type="title"/>
          </p:nvPr>
        </p:nvSpPr>
        <p:spPr>
          <a:xfrm>
            <a:off x="1051713" y="796975"/>
            <a:ext cx="7886701" cy="630110"/>
          </a:xfrm>
        </p:spPr>
        <p:txBody>
          <a:bodyPr>
            <a:normAutofit/>
          </a:bodyPr>
          <a:lstStyle/>
          <a:p>
            <a:pPr algn="l"/>
            <a:r>
              <a:rPr lang="tr-TR" sz="2395" dirty="0">
                <a:solidFill>
                  <a:srgbClr val="C00000"/>
                </a:solidFill>
              </a:rPr>
              <a:t>Uyarıcı Gösterge</a:t>
            </a:r>
          </a:p>
        </p:txBody>
      </p:sp>
      <p:sp>
        <p:nvSpPr>
          <p:cNvPr id="23" name="İçerik Yer Tutucusu 2"/>
          <p:cNvSpPr>
            <a:spLocks noGrp="1"/>
          </p:cNvSpPr>
          <p:nvPr>
            <p:ph idx="1"/>
          </p:nvPr>
        </p:nvSpPr>
        <p:spPr>
          <a:xfrm>
            <a:off x="641470" y="1716886"/>
            <a:ext cx="7886701" cy="84293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tr-TR" sz="1710" dirty="0"/>
              <a:t> Daha önceden belirlenmiş olan ve aşılması halinde yönetimi harekete geçirecek olan, sayısal ya da sayısal olmayan eşik değerlerdir.</a:t>
            </a:r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03" y="3013094"/>
            <a:ext cx="4235594" cy="2824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2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091845" y="788392"/>
            <a:ext cx="6894812" cy="54895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>
                <a:solidFill>
                  <a:srgbClr val="C00000"/>
                </a:solidFill>
              </a:rPr>
              <a:t>RİSKLERİ BELİRLEME</a:t>
            </a:r>
            <a:endParaRPr lang="tr-TR" sz="2395" dirty="0">
              <a:solidFill>
                <a:srgbClr val="C00000"/>
              </a:solidFill>
            </a:endParaRPr>
          </a:p>
        </p:txBody>
      </p:sp>
      <p:sp>
        <p:nvSpPr>
          <p:cNvPr id="5" name="İçerik Yer Tutucusu 1"/>
          <p:cNvSpPr txBox="1">
            <a:spLocks/>
          </p:cNvSpPr>
          <p:nvPr/>
        </p:nvSpPr>
        <p:spPr>
          <a:xfrm>
            <a:off x="693455" y="1427085"/>
            <a:ext cx="7691591" cy="4820355"/>
          </a:xfrm>
          <a:prstGeom prst="rect">
            <a:avLst/>
          </a:prstGeom>
        </p:spPr>
        <p:txBody>
          <a:bodyPr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1710"/>
              <a:t>Faaliyetlerimiz hangi durum yada olaylar karşısında aksayabilir ya da durabilir?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1710"/>
              <a:t>Hangi tür işlemler başarısız olmamıza neden olabilir?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1710"/>
              <a:t>Faaliyetlerimize yönelik geçmiş risk deneyimlerimiz nelerdir?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1710"/>
              <a:t>Zayıf olduğumuz alanlar nelerdir?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1710"/>
              <a:t>Hedeflere ulaşma yolunda neler yanlış gidebilir?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1710"/>
              <a:t>En fazla harcama yaptığımız alanlar hangileri?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1710"/>
              <a:t>Kaynak kısıtları nelerdir?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1710"/>
              <a:t>Kritik süreçlerimiz nelerdir?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1710"/>
              <a:t>Yasal gereklilikler nelerdir?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1710"/>
              <a:t>Paydaşlarımız kimlerdir ve faaliyetlerimiz üzerindeki etkileri veya faaliyetlerimizin paydaşlar üzerindeki etkileri neler olabilir?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sz="1710"/>
              <a:t>Usulsüzlük ve yolsuzluk alanları neler olabilir?</a:t>
            </a:r>
            <a:endParaRPr lang="tr-TR" sz="1710" dirty="0"/>
          </a:p>
        </p:txBody>
      </p:sp>
    </p:spTree>
    <p:extLst>
      <p:ext uri="{BB962C8B-B14F-4D97-AF65-F5344CB8AC3E}">
        <p14:creationId xmlns:p14="http://schemas.microsoft.com/office/powerpoint/2010/main" val="11081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2" y="707874"/>
            <a:ext cx="7290594" cy="5882688"/>
          </a:xfrm>
          <a:prstGeom prst="rect">
            <a:avLst/>
          </a:prstGeom>
        </p:spPr>
      </p:pic>
      <p:sp>
        <p:nvSpPr>
          <p:cNvPr id="5" name="İçerik Yer Tutucusu 4"/>
          <p:cNvSpPr txBox="1">
            <a:spLocks/>
          </p:cNvSpPr>
          <p:nvPr/>
        </p:nvSpPr>
        <p:spPr>
          <a:xfrm>
            <a:off x="3238279" y="4175778"/>
            <a:ext cx="4294907" cy="18214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52" b="1">
                <a:solidFill>
                  <a:srgbClr val="C00000"/>
                </a:solidFill>
              </a:rPr>
              <a:t>Riskleri Kategorilendirme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52"/>
              <a:t>Riskleri Ölçümleme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52"/>
              <a:t>Riskleri Önceliklendirme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52"/>
              <a:t>Riskleri Yönetme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52"/>
              <a:t>Riskleri İzleme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52"/>
              <a:t>Özet</a:t>
            </a:r>
          </a:p>
          <a:p>
            <a:pPr>
              <a:lnSpc>
                <a:spcPct val="100000"/>
              </a:lnSpc>
            </a:pPr>
            <a:endParaRPr lang="tr-TR" sz="1710" dirty="0"/>
          </a:p>
        </p:txBody>
      </p:sp>
    </p:spTree>
    <p:extLst>
      <p:ext uri="{BB962C8B-B14F-4D97-AF65-F5344CB8AC3E}">
        <p14:creationId xmlns:p14="http://schemas.microsoft.com/office/powerpoint/2010/main" val="5396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"/>
          <p:cNvSpPr txBox="1">
            <a:spLocks noChangeArrowheads="1"/>
          </p:cNvSpPr>
          <p:nvPr/>
        </p:nvSpPr>
        <p:spPr>
          <a:xfrm>
            <a:off x="825891" y="1572003"/>
            <a:ext cx="5800133" cy="4138084"/>
          </a:xfrm>
          <a:prstGeom prst="rect">
            <a:avLst/>
          </a:prstGeom>
          <a:noFill/>
        </p:spPr>
        <p:txBody>
          <a:bodyPr vert="horz" lIns="78203" tIns="39101" rIns="78203" bIns="39101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745" indent="-538745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tr-TR" sz="1710">
                <a:latin typeface="Times New Roman" pitchFamily="18" charset="0"/>
              </a:rPr>
              <a:t>Kategorilendirme açısından riskin iki temel özelliği vardır. </a:t>
            </a:r>
          </a:p>
          <a:p>
            <a:pPr marL="538745" indent="-538745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710">
                <a:latin typeface="Times New Roman" pitchFamily="18" charset="0"/>
              </a:rPr>
              <a:t>    Bunlar;  </a:t>
            </a:r>
          </a:p>
          <a:p>
            <a:pPr marL="715742" lvl="1" indent="-390997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arenBoth"/>
            </a:pPr>
            <a:r>
              <a:rPr lang="tr-TR" sz="1710">
                <a:latin typeface="Times New Roman" pitchFamily="18" charset="0"/>
              </a:rPr>
              <a:t>Belirli bir sonuca ulaşamama </a:t>
            </a:r>
            <a:r>
              <a:rPr lang="tr-TR" sz="1710">
                <a:solidFill>
                  <a:srgbClr val="D20028"/>
                </a:solidFill>
                <a:latin typeface="Times New Roman" pitchFamily="18" charset="0"/>
                <a:cs typeface="Arial" pitchFamily="34" charset="0"/>
              </a:rPr>
              <a:t>olasılığı</a:t>
            </a:r>
            <a:r>
              <a:rPr lang="tr-TR" sz="1710">
                <a:latin typeface="Times New Roman" pitchFamily="18" charset="0"/>
              </a:rPr>
              <a:t> ya da istenmeyen bir olayın oluşma olasılığı                                    </a:t>
            </a:r>
            <a:r>
              <a:rPr lang="tr-TR" sz="1710" b="1">
                <a:solidFill>
                  <a:srgbClr val="C00000"/>
                </a:solidFill>
                <a:latin typeface="Cambria" pitchFamily="18" charset="0"/>
              </a:rPr>
              <a:t>(Meydana Gelme İhtimali)</a:t>
            </a:r>
          </a:p>
          <a:p>
            <a:pPr marL="715742" lvl="1" indent="-390997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arenBoth"/>
            </a:pPr>
            <a:endParaRPr lang="tr-TR" sz="1710" b="1">
              <a:solidFill>
                <a:srgbClr val="C00000"/>
              </a:solidFill>
              <a:latin typeface="Cambria" pitchFamily="18" charset="0"/>
            </a:endParaRPr>
          </a:p>
          <a:p>
            <a:pPr marL="715742" lvl="1" indent="-390997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AutoNum type="arabicParenBoth"/>
            </a:pPr>
            <a:r>
              <a:rPr lang="tr-TR" sz="1710">
                <a:latin typeface="Times New Roman" pitchFamily="18" charset="0"/>
              </a:rPr>
              <a:t>Riskin oluşması durumunda, bu durumların sonuca </a:t>
            </a:r>
            <a:r>
              <a:rPr lang="tr-TR" sz="1710">
                <a:latin typeface="Times New Roman" pitchFamily="18" charset="0"/>
                <a:cs typeface="Arial" pitchFamily="34" charset="0"/>
              </a:rPr>
              <a:t>etki</a:t>
            </a:r>
            <a:r>
              <a:rPr lang="tr-TR" sz="1710">
                <a:latin typeface="Times New Roman" pitchFamily="18" charset="0"/>
              </a:rPr>
              <a:t>sinden oluşur. </a:t>
            </a:r>
          </a:p>
          <a:p>
            <a:pPr marL="324744" lvl="1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710">
                <a:latin typeface="Times New Roman" pitchFamily="18" charset="0"/>
              </a:rPr>
              <a:t>       </a:t>
            </a:r>
            <a:r>
              <a:rPr lang="tr-TR" sz="1710" b="1">
                <a:solidFill>
                  <a:srgbClr val="C00000"/>
                </a:solidFill>
                <a:latin typeface="Cambria" pitchFamily="18" charset="0"/>
              </a:rPr>
              <a:t>(Kaybın Büyüklüğü)</a:t>
            </a:r>
            <a:endParaRPr lang="tr-TR" sz="171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23" name="ipfaXyfXhgN2_w00M:" descr="risk_anali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570" y="1709627"/>
            <a:ext cx="2218979" cy="3707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Dikdörtgen 23"/>
          <p:cNvSpPr/>
          <p:nvPr/>
        </p:nvSpPr>
        <p:spPr>
          <a:xfrm>
            <a:off x="1074597" y="792917"/>
            <a:ext cx="5551427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97"/>
              </a:spcBef>
            </a:pPr>
            <a:r>
              <a:rPr lang="tr-TR" sz="2395" b="1" dirty="0">
                <a:solidFill>
                  <a:srgbClr val="BF20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RİSKLERİ KATEGORİLENDİRME</a:t>
            </a:r>
            <a:endParaRPr lang="tr-TR" sz="23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kdörtgen 21"/>
          <p:cNvSpPr/>
          <p:nvPr/>
        </p:nvSpPr>
        <p:spPr>
          <a:xfrm>
            <a:off x="714150" y="2476099"/>
            <a:ext cx="4569963" cy="34551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0797" lvl="3" indent="-195499">
              <a:spcBef>
                <a:spcPts val="1197"/>
              </a:spcBef>
              <a:buFont typeface="Arial" panose="020B0604020202020204" pitchFamily="34" charset="0"/>
              <a:buChar char="•"/>
            </a:pPr>
            <a:r>
              <a:rPr lang="tr-TR" sz="1539" dirty="0">
                <a:solidFill>
                  <a:srgbClr val="231F20"/>
                </a:solidFill>
                <a:latin typeface="Verdana"/>
                <a:cs typeface="Verdana"/>
              </a:rPr>
              <a:t>İtibar Riskleri</a:t>
            </a:r>
            <a:endParaRPr lang="tr-TR" sz="1539" dirty="0">
              <a:latin typeface="Verdana"/>
              <a:cs typeface="Verdana"/>
            </a:endParaRPr>
          </a:p>
          <a:p>
            <a:pPr marL="230797" lvl="3" indent="-195499">
              <a:spcBef>
                <a:spcPts val="1197"/>
              </a:spcBef>
              <a:buFont typeface="Arial" panose="020B0604020202020204" pitchFamily="34" charset="0"/>
              <a:buChar char="•"/>
            </a:pPr>
            <a:r>
              <a:rPr lang="tr-TR" sz="1539" dirty="0">
                <a:solidFill>
                  <a:srgbClr val="231F20"/>
                </a:solidFill>
                <a:latin typeface="Verdana"/>
                <a:cs typeface="Verdana"/>
              </a:rPr>
              <a:t>Strateji Riskleri</a:t>
            </a:r>
            <a:endParaRPr lang="tr-TR" sz="1539" dirty="0">
              <a:latin typeface="Verdana"/>
              <a:cs typeface="Verdana"/>
            </a:endParaRPr>
          </a:p>
          <a:p>
            <a:pPr marL="230797" lvl="3" indent="-195499">
              <a:spcBef>
                <a:spcPts val="1197"/>
              </a:spcBef>
              <a:buFont typeface="Arial" panose="020B0604020202020204" pitchFamily="34" charset="0"/>
              <a:buChar char="•"/>
            </a:pPr>
            <a:r>
              <a:rPr lang="tr-TR" sz="1539" dirty="0">
                <a:solidFill>
                  <a:srgbClr val="231F20"/>
                </a:solidFill>
                <a:latin typeface="Verdana"/>
                <a:cs typeface="Verdana"/>
              </a:rPr>
              <a:t>Hukuki Riskler (Mevzuat)</a:t>
            </a:r>
            <a:endParaRPr lang="tr-TR" sz="1539" dirty="0">
              <a:latin typeface="Verdana"/>
              <a:cs typeface="Verdana"/>
            </a:endParaRPr>
          </a:p>
          <a:p>
            <a:pPr marL="230797" lvl="3" indent="-195499">
              <a:spcBef>
                <a:spcPts val="1197"/>
              </a:spcBef>
              <a:buFont typeface="Arial" panose="020B0604020202020204" pitchFamily="34" charset="0"/>
              <a:buChar char="•"/>
            </a:pPr>
            <a:r>
              <a:rPr lang="tr-TR" sz="1539" dirty="0" err="1">
                <a:solidFill>
                  <a:srgbClr val="231F20"/>
                </a:solidFill>
                <a:latin typeface="Verdana"/>
                <a:cs typeface="Verdana"/>
              </a:rPr>
              <a:t>Operasyonel</a:t>
            </a:r>
            <a:r>
              <a:rPr lang="tr-TR" sz="1539" dirty="0">
                <a:solidFill>
                  <a:srgbClr val="231F20"/>
                </a:solidFill>
                <a:latin typeface="Verdana"/>
                <a:cs typeface="Verdana"/>
              </a:rPr>
              <a:t> Riskler</a:t>
            </a:r>
            <a:endParaRPr lang="tr-TR" sz="1539" dirty="0">
              <a:latin typeface="Verdana"/>
              <a:cs typeface="Verdana"/>
            </a:endParaRPr>
          </a:p>
          <a:p>
            <a:pPr marL="230797" lvl="3" indent="-195499">
              <a:spcBef>
                <a:spcPts val="1197"/>
              </a:spcBef>
              <a:buFont typeface="Arial" panose="020B0604020202020204" pitchFamily="34" charset="0"/>
              <a:buChar char="•"/>
            </a:pPr>
            <a:r>
              <a:rPr lang="tr-TR" sz="1539" dirty="0">
                <a:solidFill>
                  <a:srgbClr val="231F20"/>
                </a:solidFill>
                <a:latin typeface="Verdana"/>
                <a:cs typeface="Verdana"/>
              </a:rPr>
              <a:t>Bilgi Kaybı Riskleri</a:t>
            </a:r>
            <a:endParaRPr lang="tr-TR" sz="1539" dirty="0">
              <a:latin typeface="Verdana"/>
              <a:cs typeface="Verdana"/>
            </a:endParaRPr>
          </a:p>
          <a:p>
            <a:pPr marL="230797" lvl="3" indent="-195499">
              <a:spcBef>
                <a:spcPts val="1197"/>
              </a:spcBef>
              <a:buFont typeface="Arial" panose="020B0604020202020204" pitchFamily="34" charset="0"/>
              <a:buChar char="•"/>
            </a:pPr>
            <a:r>
              <a:rPr lang="tr-TR" sz="1539" dirty="0">
                <a:solidFill>
                  <a:srgbClr val="231F20"/>
                </a:solidFill>
                <a:latin typeface="Verdana"/>
                <a:cs typeface="Verdana"/>
              </a:rPr>
              <a:t>Usulsüzlük ve Yolsuzluk Riskleri</a:t>
            </a:r>
            <a:endParaRPr lang="tr-TR" sz="1539" dirty="0">
              <a:latin typeface="Verdana"/>
              <a:cs typeface="Verdana"/>
            </a:endParaRPr>
          </a:p>
          <a:p>
            <a:pPr marL="230797" lvl="3" indent="-195499">
              <a:spcBef>
                <a:spcPts val="1197"/>
              </a:spcBef>
              <a:buFont typeface="Arial" panose="020B0604020202020204" pitchFamily="34" charset="0"/>
              <a:buChar char="•"/>
            </a:pPr>
            <a:r>
              <a:rPr lang="tr-TR" sz="1539" dirty="0">
                <a:solidFill>
                  <a:srgbClr val="231F20"/>
                </a:solidFill>
                <a:latin typeface="Verdana"/>
                <a:cs typeface="Verdana"/>
              </a:rPr>
              <a:t>Güvenlik Riskleri</a:t>
            </a:r>
            <a:endParaRPr lang="tr-TR" sz="1539" dirty="0">
              <a:latin typeface="Verdana"/>
              <a:cs typeface="Verdana"/>
            </a:endParaRPr>
          </a:p>
          <a:p>
            <a:pPr marL="230797" lvl="3" indent="-195499">
              <a:spcBef>
                <a:spcPts val="1197"/>
              </a:spcBef>
              <a:buFont typeface="Arial" panose="020B0604020202020204" pitchFamily="34" charset="0"/>
              <a:buChar char="•"/>
            </a:pPr>
            <a:r>
              <a:rPr lang="tr-TR" sz="1539" dirty="0">
                <a:solidFill>
                  <a:srgbClr val="231F20"/>
                </a:solidFill>
                <a:latin typeface="Verdana"/>
                <a:cs typeface="Verdana"/>
              </a:rPr>
              <a:t>Bilgi İşlem Teknolojileri Riskleri</a:t>
            </a:r>
            <a:endParaRPr lang="tr-TR" sz="1539" dirty="0">
              <a:latin typeface="Verdana"/>
              <a:cs typeface="Verdana"/>
            </a:endParaRPr>
          </a:p>
          <a:p>
            <a:pPr marL="230797" lvl="3" indent="-195499">
              <a:spcBef>
                <a:spcPts val="1197"/>
              </a:spcBef>
              <a:buFont typeface="Arial" panose="020B0604020202020204" pitchFamily="34" charset="0"/>
              <a:buChar char="•"/>
            </a:pPr>
            <a:r>
              <a:rPr lang="tr-TR" sz="1539" dirty="0">
                <a:solidFill>
                  <a:srgbClr val="231F20"/>
                </a:solidFill>
                <a:latin typeface="Verdana"/>
                <a:cs typeface="Verdana"/>
              </a:rPr>
              <a:t>Finansal Riskler</a:t>
            </a:r>
            <a:endParaRPr lang="tr-TR" sz="1539" dirty="0">
              <a:latin typeface="Verdana"/>
              <a:cs typeface="Verdana"/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4963537" y="2486684"/>
            <a:ext cx="3975342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053" indent="-390997">
              <a:spcBef>
                <a:spcPts val="1197"/>
              </a:spcBef>
              <a:buFont typeface="Arial" panose="020B0604020202020204" pitchFamily="34" charset="0"/>
              <a:buChar char="•"/>
            </a:pPr>
            <a:r>
              <a:rPr lang="tr-TR" sz="1710" dirty="0">
                <a:solidFill>
                  <a:srgbClr val="231F20"/>
                </a:solidFill>
                <a:latin typeface="Verdana"/>
                <a:cs typeface="Verdana"/>
              </a:rPr>
              <a:t>Finansal riskler</a:t>
            </a:r>
            <a:endParaRPr lang="tr-TR" sz="1710" dirty="0">
              <a:latin typeface="Verdana"/>
              <a:cs typeface="Verdana"/>
            </a:endParaRPr>
          </a:p>
          <a:p>
            <a:pPr marL="625053" indent="-390997">
              <a:spcBef>
                <a:spcPts val="1197"/>
              </a:spcBef>
              <a:buFont typeface="Arial" panose="020B0604020202020204" pitchFamily="34" charset="0"/>
              <a:buChar char="•"/>
            </a:pPr>
            <a:r>
              <a:rPr lang="tr-TR" sz="1710" dirty="0">
                <a:solidFill>
                  <a:srgbClr val="231F20"/>
                </a:solidFill>
                <a:latin typeface="Verdana"/>
                <a:cs typeface="Verdana"/>
              </a:rPr>
              <a:t>İtibar riskleri</a:t>
            </a:r>
            <a:endParaRPr lang="tr-TR" sz="1710" dirty="0">
              <a:latin typeface="Verdana"/>
              <a:cs typeface="Verdana"/>
            </a:endParaRPr>
          </a:p>
          <a:p>
            <a:pPr marL="625053" indent="-390997">
              <a:spcBef>
                <a:spcPts val="1197"/>
              </a:spcBef>
              <a:buFont typeface="Arial" panose="020B0604020202020204" pitchFamily="34" charset="0"/>
              <a:buChar char="•"/>
            </a:pPr>
            <a:r>
              <a:rPr lang="tr-TR" sz="1710" dirty="0">
                <a:solidFill>
                  <a:srgbClr val="231F20"/>
                </a:solidFill>
                <a:latin typeface="Verdana"/>
                <a:cs typeface="Verdana"/>
              </a:rPr>
              <a:t>İnsan güvenliği riskleri  </a:t>
            </a:r>
          </a:p>
          <a:p>
            <a:pPr marL="625053" indent="-390997">
              <a:spcBef>
                <a:spcPts val="1197"/>
              </a:spcBef>
              <a:buFont typeface="Arial" panose="020B0604020202020204" pitchFamily="34" charset="0"/>
              <a:buChar char="•"/>
            </a:pPr>
            <a:r>
              <a:rPr lang="tr-TR" sz="1710" dirty="0">
                <a:solidFill>
                  <a:srgbClr val="231F20"/>
                </a:solidFill>
                <a:latin typeface="Verdana"/>
                <a:cs typeface="Verdana"/>
              </a:rPr>
              <a:t>Yasal riskler</a:t>
            </a:r>
            <a:endParaRPr lang="tr-TR" sz="1710" dirty="0">
              <a:latin typeface="Verdana"/>
              <a:cs typeface="Verdana"/>
            </a:endParaRPr>
          </a:p>
        </p:txBody>
      </p:sp>
      <p:sp>
        <p:nvSpPr>
          <p:cNvPr id="24" name="Dikdörtgen 23"/>
          <p:cNvSpPr/>
          <p:nvPr/>
        </p:nvSpPr>
        <p:spPr>
          <a:xfrm>
            <a:off x="1074597" y="792917"/>
            <a:ext cx="5551427" cy="46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97"/>
              </a:spcBef>
            </a:pPr>
            <a:r>
              <a:rPr lang="tr-TR" sz="2395" b="1" dirty="0">
                <a:solidFill>
                  <a:srgbClr val="BF20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RİSKLERİ KATEGORİLENDİRME</a:t>
            </a:r>
            <a:endParaRPr lang="tr-TR" sz="239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876914" y="1726942"/>
            <a:ext cx="3422500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52" b="1" dirty="0">
                <a:solidFill>
                  <a:srgbClr val="D20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Meydana Gelme İhtimali Açısından 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5112062" y="1726942"/>
            <a:ext cx="3322639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055"/>
            <a:r>
              <a:rPr lang="tr-TR" sz="2052" b="1" dirty="0">
                <a:solidFill>
                  <a:srgbClr val="D20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Kaybın Büyüklüğü</a:t>
            </a:r>
          </a:p>
          <a:p>
            <a:pPr marL="234055"/>
            <a:r>
              <a:rPr lang="tr-TR" sz="2052" b="1" dirty="0">
                <a:solidFill>
                  <a:srgbClr val="D20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Açısından</a:t>
            </a:r>
          </a:p>
        </p:txBody>
      </p:sp>
    </p:spTree>
    <p:extLst>
      <p:ext uri="{BB962C8B-B14F-4D97-AF65-F5344CB8AC3E}">
        <p14:creationId xmlns:p14="http://schemas.microsoft.com/office/powerpoint/2010/main" val="410631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6"/>
          <p:cNvSpPr txBox="1">
            <a:spLocks/>
          </p:cNvSpPr>
          <p:nvPr/>
        </p:nvSpPr>
        <p:spPr>
          <a:xfrm>
            <a:off x="1115349" y="793167"/>
            <a:ext cx="7657248" cy="7923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>
                <a:solidFill>
                  <a:srgbClr val="C00000"/>
                </a:solidFill>
                <a:latin typeface="Verdana"/>
                <a:cs typeface="Verdana"/>
              </a:rPr>
              <a:t>İtibar Riskleri</a:t>
            </a:r>
            <a:endParaRPr lang="tr-TR" sz="2395" dirty="0">
              <a:solidFill>
                <a:srgbClr val="C0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28651" y="1930957"/>
            <a:ext cx="332263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395" dirty="0"/>
          </a:p>
        </p:txBody>
      </p:sp>
      <p:graphicFrame>
        <p:nvGraphicFramePr>
          <p:cNvPr id="7" name="Diyagram 6"/>
          <p:cNvGraphicFramePr/>
          <p:nvPr>
            <p:extLst/>
          </p:nvPr>
        </p:nvGraphicFramePr>
        <p:xfrm>
          <a:off x="515462" y="1930957"/>
          <a:ext cx="80045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4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nvan 6"/>
          <p:cNvSpPr>
            <a:spLocks noGrp="1"/>
          </p:cNvSpPr>
          <p:nvPr>
            <p:ph type="title"/>
          </p:nvPr>
        </p:nvSpPr>
        <p:spPr>
          <a:xfrm>
            <a:off x="1115349" y="793167"/>
            <a:ext cx="7657248" cy="792313"/>
          </a:xfrm>
        </p:spPr>
        <p:txBody>
          <a:bodyPr>
            <a:normAutofit/>
          </a:bodyPr>
          <a:lstStyle/>
          <a:p>
            <a:pPr algn="l"/>
            <a:r>
              <a:rPr lang="tr-TR" sz="2395" dirty="0">
                <a:solidFill>
                  <a:srgbClr val="C00000"/>
                </a:solidFill>
                <a:latin typeface="Verdana"/>
                <a:cs typeface="Verdana"/>
              </a:rPr>
              <a:t>Strateji Riskleri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628651" y="1930957"/>
            <a:ext cx="332263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395" dirty="0"/>
          </a:p>
        </p:txBody>
      </p:sp>
      <p:graphicFrame>
        <p:nvGraphicFramePr>
          <p:cNvPr id="24" name="Diyagram 23"/>
          <p:cNvGraphicFramePr/>
          <p:nvPr>
            <p:extLst/>
          </p:nvPr>
        </p:nvGraphicFramePr>
        <p:xfrm>
          <a:off x="515462" y="1930957"/>
          <a:ext cx="80045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9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ulutlarda Kop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7181" y="1268760"/>
            <a:ext cx="7804317" cy="4455282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67181" y="4151928"/>
            <a:ext cx="6769012" cy="4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52" b="1" dirty="0">
                <a:latin typeface="Tahoma" pitchFamily="34" charset="0"/>
              </a:rPr>
              <a:t>Kurumunuzu Nelerin Beklediğini Biliyor musunuz?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36215" y="2062275"/>
            <a:ext cx="7830946" cy="396598"/>
          </a:xfrm>
          <a:prstGeom prst="rect">
            <a:avLst/>
          </a:prstGeom>
        </p:spPr>
        <p:txBody>
          <a:bodyPr vert="horz" lIns="85306" tIns="41905" rIns="85306" bIns="41905" rtlCol="0" anchor="ctr">
            <a:normAutofit fontScale="90000" lnSpcReduction="1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sz="2734">
                <a:solidFill>
                  <a:srgbClr val="D20028"/>
                </a:solidFill>
              </a:rPr>
              <a:t>Nereye Gittiğinizi Biliyor musunuz?</a:t>
            </a:r>
            <a:endParaRPr lang="tr-TR" sz="2734" dirty="0">
              <a:solidFill>
                <a:srgbClr val="D200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nvan 6"/>
          <p:cNvSpPr>
            <a:spLocks noGrp="1"/>
          </p:cNvSpPr>
          <p:nvPr>
            <p:ph type="title"/>
          </p:nvPr>
        </p:nvSpPr>
        <p:spPr>
          <a:xfrm>
            <a:off x="1076889" y="793168"/>
            <a:ext cx="7695708" cy="505716"/>
          </a:xfrm>
        </p:spPr>
        <p:txBody>
          <a:bodyPr>
            <a:normAutofit/>
          </a:bodyPr>
          <a:lstStyle/>
          <a:p>
            <a:pPr algn="l"/>
            <a:r>
              <a:rPr lang="tr-TR" sz="2395" dirty="0">
                <a:solidFill>
                  <a:srgbClr val="C00000"/>
                </a:solidFill>
                <a:latin typeface="Verdana"/>
                <a:cs typeface="Verdana"/>
              </a:rPr>
              <a:t>Hukuki (Mevzuat) Riskleri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628651" y="1930957"/>
            <a:ext cx="332263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395" dirty="0"/>
          </a:p>
        </p:txBody>
      </p:sp>
      <p:graphicFrame>
        <p:nvGraphicFramePr>
          <p:cNvPr id="24" name="Diyagram 23"/>
          <p:cNvGraphicFramePr/>
          <p:nvPr>
            <p:extLst/>
          </p:nvPr>
        </p:nvGraphicFramePr>
        <p:xfrm>
          <a:off x="515462" y="1930957"/>
          <a:ext cx="80045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88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6"/>
          <p:cNvSpPr txBox="1">
            <a:spLocks/>
          </p:cNvSpPr>
          <p:nvPr/>
        </p:nvSpPr>
        <p:spPr>
          <a:xfrm>
            <a:off x="1102529" y="793167"/>
            <a:ext cx="7670068" cy="5441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>
                <a:solidFill>
                  <a:srgbClr val="C00000"/>
                </a:solidFill>
                <a:latin typeface="Verdana"/>
                <a:cs typeface="Verdana"/>
              </a:rPr>
              <a:t>Operasyonel Riskler</a:t>
            </a:r>
            <a:endParaRPr lang="tr-TR" sz="2395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28651" y="1930957"/>
            <a:ext cx="332263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395" dirty="0"/>
          </a:p>
        </p:txBody>
      </p:sp>
      <p:graphicFrame>
        <p:nvGraphicFramePr>
          <p:cNvPr id="6" name="Diyagram 5"/>
          <p:cNvGraphicFramePr/>
          <p:nvPr>
            <p:extLst/>
          </p:nvPr>
        </p:nvGraphicFramePr>
        <p:xfrm>
          <a:off x="515462" y="1930957"/>
          <a:ext cx="80045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86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nvan 6"/>
          <p:cNvSpPr>
            <a:spLocks noGrp="1"/>
          </p:cNvSpPr>
          <p:nvPr>
            <p:ph type="title"/>
          </p:nvPr>
        </p:nvSpPr>
        <p:spPr>
          <a:xfrm>
            <a:off x="1089709" y="793167"/>
            <a:ext cx="7682888" cy="792313"/>
          </a:xfrm>
        </p:spPr>
        <p:txBody>
          <a:bodyPr>
            <a:normAutofit/>
          </a:bodyPr>
          <a:lstStyle/>
          <a:p>
            <a:pPr algn="l"/>
            <a:r>
              <a:rPr lang="tr-TR" sz="2395" dirty="0">
                <a:solidFill>
                  <a:srgbClr val="C00000"/>
                </a:solidFill>
                <a:latin typeface="Verdana"/>
                <a:cs typeface="Verdana"/>
              </a:rPr>
              <a:t>Finansal Riskler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628651" y="1930957"/>
            <a:ext cx="332263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395" dirty="0"/>
          </a:p>
        </p:txBody>
      </p:sp>
      <p:graphicFrame>
        <p:nvGraphicFramePr>
          <p:cNvPr id="24" name="Diyagram 23"/>
          <p:cNvGraphicFramePr/>
          <p:nvPr>
            <p:extLst/>
          </p:nvPr>
        </p:nvGraphicFramePr>
        <p:xfrm>
          <a:off x="515462" y="1930957"/>
          <a:ext cx="80045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379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6"/>
          <p:cNvSpPr txBox="1">
            <a:spLocks/>
          </p:cNvSpPr>
          <p:nvPr/>
        </p:nvSpPr>
        <p:spPr>
          <a:xfrm>
            <a:off x="1076889" y="793167"/>
            <a:ext cx="7695708" cy="7923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>
                <a:solidFill>
                  <a:srgbClr val="C00000"/>
                </a:solidFill>
                <a:latin typeface="Verdana"/>
                <a:cs typeface="Verdana"/>
              </a:rPr>
              <a:t>Bilgi Kaybı Riskleri</a:t>
            </a:r>
            <a:endParaRPr lang="tr-TR" sz="2395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28651" y="1930957"/>
            <a:ext cx="332263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395" dirty="0"/>
          </a:p>
        </p:txBody>
      </p:sp>
      <p:graphicFrame>
        <p:nvGraphicFramePr>
          <p:cNvPr id="6" name="Diyagram 5"/>
          <p:cNvGraphicFramePr/>
          <p:nvPr>
            <p:extLst/>
          </p:nvPr>
        </p:nvGraphicFramePr>
        <p:xfrm>
          <a:off x="515462" y="1930957"/>
          <a:ext cx="80045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5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nvan 6"/>
          <p:cNvSpPr>
            <a:spLocks noGrp="1"/>
          </p:cNvSpPr>
          <p:nvPr>
            <p:ph type="title"/>
          </p:nvPr>
        </p:nvSpPr>
        <p:spPr>
          <a:xfrm>
            <a:off x="1102529" y="793167"/>
            <a:ext cx="7670068" cy="792313"/>
          </a:xfrm>
        </p:spPr>
        <p:txBody>
          <a:bodyPr>
            <a:normAutofit/>
          </a:bodyPr>
          <a:lstStyle/>
          <a:p>
            <a:pPr algn="l"/>
            <a:r>
              <a:rPr lang="tr-TR" sz="2395" dirty="0">
                <a:solidFill>
                  <a:srgbClr val="C00000"/>
                </a:solidFill>
                <a:latin typeface="Verdana"/>
                <a:cs typeface="Verdana"/>
              </a:rPr>
              <a:t>Usulsüzlük ve Yolsuzluk Riskleri</a:t>
            </a:r>
          </a:p>
        </p:txBody>
      </p:sp>
      <p:sp>
        <p:nvSpPr>
          <p:cNvPr id="23" name="Metin kutusu 22"/>
          <p:cNvSpPr txBox="1"/>
          <p:nvPr/>
        </p:nvSpPr>
        <p:spPr>
          <a:xfrm>
            <a:off x="628651" y="1930957"/>
            <a:ext cx="332263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395" dirty="0"/>
          </a:p>
        </p:txBody>
      </p:sp>
      <p:graphicFrame>
        <p:nvGraphicFramePr>
          <p:cNvPr id="24" name="Diyagram 23"/>
          <p:cNvGraphicFramePr/>
          <p:nvPr>
            <p:extLst/>
          </p:nvPr>
        </p:nvGraphicFramePr>
        <p:xfrm>
          <a:off x="515462" y="1930957"/>
          <a:ext cx="800450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48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6"/>
          <p:cNvSpPr txBox="1">
            <a:spLocks/>
          </p:cNvSpPr>
          <p:nvPr/>
        </p:nvSpPr>
        <p:spPr>
          <a:xfrm>
            <a:off x="1115349" y="793167"/>
            <a:ext cx="7657248" cy="7923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>
                <a:solidFill>
                  <a:srgbClr val="C00000"/>
                </a:solidFill>
                <a:latin typeface="Verdana"/>
                <a:cs typeface="Verdana"/>
              </a:rPr>
              <a:t>Güvenlik Riskleri</a:t>
            </a:r>
            <a:endParaRPr lang="tr-TR" sz="2395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628651" y="1930957"/>
            <a:ext cx="332263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395" dirty="0"/>
          </a:p>
        </p:txBody>
      </p:sp>
      <p:sp>
        <p:nvSpPr>
          <p:cNvPr id="5" name="İçerik Yer Tutucusu 7"/>
          <p:cNvSpPr txBox="1">
            <a:spLocks/>
          </p:cNvSpPr>
          <p:nvPr/>
        </p:nvSpPr>
        <p:spPr>
          <a:xfrm>
            <a:off x="4863798" y="2820264"/>
            <a:ext cx="3322638" cy="3549203"/>
          </a:xfrm>
          <a:prstGeom prst="rect">
            <a:avLst/>
          </a:prstGeom>
        </p:spPr>
        <p:txBody>
          <a:bodyPr vert="horz" lIns="78203" tIns="39101" rIns="78203" bIns="39101" rtlCol="0"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sz="153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986632197"/>
              </p:ext>
            </p:extLst>
          </p:nvPr>
        </p:nvGraphicFramePr>
        <p:xfrm>
          <a:off x="515462" y="1412776"/>
          <a:ext cx="8004503" cy="458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9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6"/>
          <p:cNvSpPr txBox="1">
            <a:spLocks/>
          </p:cNvSpPr>
          <p:nvPr/>
        </p:nvSpPr>
        <p:spPr>
          <a:xfrm>
            <a:off x="1076889" y="793167"/>
            <a:ext cx="7695708" cy="7923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>
                <a:solidFill>
                  <a:srgbClr val="C00000"/>
                </a:solidFill>
                <a:latin typeface="Verdana"/>
                <a:cs typeface="Verdana"/>
              </a:rPr>
              <a:t>Bilgi Teknolojileri Riski</a:t>
            </a:r>
            <a:endParaRPr lang="tr-TR" sz="2395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28651" y="1930957"/>
            <a:ext cx="3322639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395" dirty="0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686801577"/>
              </p:ext>
            </p:extLst>
          </p:nvPr>
        </p:nvGraphicFramePr>
        <p:xfrm>
          <a:off x="371405" y="1340768"/>
          <a:ext cx="8004503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907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nvan 6"/>
          <p:cNvSpPr>
            <a:spLocks noGrp="1"/>
          </p:cNvSpPr>
          <p:nvPr>
            <p:ph type="title"/>
          </p:nvPr>
        </p:nvSpPr>
        <p:spPr>
          <a:xfrm>
            <a:off x="885896" y="793167"/>
            <a:ext cx="8152272" cy="792313"/>
          </a:xfrm>
        </p:spPr>
        <p:txBody>
          <a:bodyPr>
            <a:normAutofit/>
          </a:bodyPr>
          <a:lstStyle/>
          <a:p>
            <a:pPr algn="l"/>
            <a:r>
              <a:rPr lang="tr-TR" sz="2052" dirty="0">
                <a:solidFill>
                  <a:srgbClr val="C00000"/>
                </a:solidFill>
                <a:latin typeface="Verdana"/>
                <a:cs typeface="Verdana"/>
              </a:rPr>
              <a:t>İÇ KONTROL SİSTEMLERİNİN ODAKLANDIĞI RİSKLER</a:t>
            </a:r>
          </a:p>
        </p:txBody>
      </p:sp>
      <p:graphicFrame>
        <p:nvGraphicFramePr>
          <p:cNvPr id="23" name="Diyagram 22"/>
          <p:cNvGraphicFramePr/>
          <p:nvPr>
            <p:extLst/>
          </p:nvPr>
        </p:nvGraphicFramePr>
        <p:xfrm>
          <a:off x="1246176" y="1883885"/>
          <a:ext cx="718118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Dikdörtgen 23"/>
          <p:cNvSpPr/>
          <p:nvPr/>
        </p:nvSpPr>
        <p:spPr>
          <a:xfrm>
            <a:off x="3285448" y="5839964"/>
            <a:ext cx="3397148" cy="5660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52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doğuracağı zarar potansiyeli</a:t>
            </a:r>
            <a:endParaRPr lang="tr-TR" sz="2052" b="1" dirty="0"/>
          </a:p>
        </p:txBody>
      </p:sp>
    </p:spTree>
    <p:extLst>
      <p:ext uri="{BB962C8B-B14F-4D97-AF65-F5344CB8AC3E}">
        <p14:creationId xmlns:p14="http://schemas.microsoft.com/office/powerpoint/2010/main" val="86870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6" y="707874"/>
            <a:ext cx="7109326" cy="5882688"/>
          </a:xfrm>
          <a:prstGeom prst="rect">
            <a:avLst/>
          </a:prstGeom>
        </p:spPr>
      </p:pic>
      <p:sp>
        <p:nvSpPr>
          <p:cNvPr id="5" name="İçerik Yer Tutucusu 4"/>
          <p:cNvSpPr txBox="1">
            <a:spLocks/>
          </p:cNvSpPr>
          <p:nvPr/>
        </p:nvSpPr>
        <p:spPr>
          <a:xfrm>
            <a:off x="3366965" y="4309994"/>
            <a:ext cx="3402320" cy="16080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395" b="1" dirty="0">
                <a:solidFill>
                  <a:srgbClr val="C00000"/>
                </a:solidFill>
              </a:rPr>
              <a:t>Riskleri Ölçümleme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395" dirty="0"/>
              <a:t>Riskleri </a:t>
            </a:r>
            <a:r>
              <a:rPr lang="tr-TR" sz="2395" dirty="0" err="1"/>
              <a:t>Önceliklendirme</a:t>
            </a:r>
            <a:endParaRPr lang="tr-TR" sz="2395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395" dirty="0"/>
              <a:t>Riskleri Yönetme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395" dirty="0"/>
              <a:t>Riskleri İzleme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395" dirty="0"/>
              <a:t>Özet</a:t>
            </a:r>
          </a:p>
          <a:p>
            <a:pPr>
              <a:lnSpc>
                <a:spcPct val="100000"/>
              </a:lnSpc>
            </a:pPr>
            <a:endParaRPr lang="tr-TR" sz="1710" dirty="0"/>
          </a:p>
        </p:txBody>
      </p:sp>
    </p:spTree>
    <p:extLst>
      <p:ext uri="{BB962C8B-B14F-4D97-AF65-F5344CB8AC3E}">
        <p14:creationId xmlns:p14="http://schemas.microsoft.com/office/powerpoint/2010/main" val="14408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1091845" y="788392"/>
            <a:ext cx="6894812" cy="548953"/>
          </a:xfrm>
        </p:spPr>
        <p:txBody>
          <a:bodyPr>
            <a:normAutofit/>
          </a:bodyPr>
          <a:lstStyle/>
          <a:p>
            <a:pPr algn="l"/>
            <a:r>
              <a:rPr lang="tr-TR" sz="239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RİSKLERİ ÖLÇEKLEME </a:t>
            </a:r>
          </a:p>
        </p:txBody>
      </p:sp>
      <p:sp>
        <p:nvSpPr>
          <p:cNvPr id="7" name="İçerik Yer Tutucusu 1"/>
          <p:cNvSpPr>
            <a:spLocks noGrp="1"/>
          </p:cNvSpPr>
          <p:nvPr>
            <p:ph idx="1"/>
          </p:nvPr>
        </p:nvSpPr>
        <p:spPr>
          <a:xfrm>
            <a:off x="199027" y="1606566"/>
            <a:ext cx="8316325" cy="4413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7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 riskin olma olasılığı ve etkisinin hesaplanmasıdır.</a:t>
            </a:r>
          </a:p>
          <a:p>
            <a:pPr marL="0" indent="0">
              <a:buNone/>
            </a:pPr>
            <a:endParaRPr lang="tr-TR" sz="171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4" descr="motex_ml_barkodlu_terazi_p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706" y="3049563"/>
            <a:ext cx="2000099" cy="206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Tam boyutlu görseli göst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011" y="2948221"/>
            <a:ext cx="1864976" cy="21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036109" y="4365152"/>
            <a:ext cx="862039" cy="55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3016" b="1" dirty="0">
                <a:latin typeface="Verdana" pitchFamily="34" charset="0"/>
              </a:rPr>
              <a:t>x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9026" y="2935298"/>
            <a:ext cx="3555864" cy="20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71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KRİTİK NOKTALAR</a:t>
            </a:r>
          </a:p>
          <a:p>
            <a:pPr>
              <a:lnSpc>
                <a:spcPct val="150000"/>
              </a:lnSpc>
            </a:pP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-Mali riskin etkisini ölçmek kolaydır</a:t>
            </a:r>
          </a:p>
          <a:p>
            <a:pPr>
              <a:lnSpc>
                <a:spcPct val="150000"/>
              </a:lnSpc>
            </a:pP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-Diğerleri??</a:t>
            </a:r>
          </a:p>
          <a:p>
            <a:pPr>
              <a:lnSpc>
                <a:spcPct val="150000"/>
              </a:lnSpc>
            </a:pP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-itibar kaybı</a:t>
            </a:r>
          </a:p>
          <a:p>
            <a:pPr>
              <a:lnSpc>
                <a:spcPct val="150000"/>
              </a:lnSpc>
            </a:pP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-müşteri tatmini…</a:t>
            </a:r>
          </a:p>
        </p:txBody>
      </p:sp>
    </p:spTree>
    <p:extLst>
      <p:ext uri="{BB962C8B-B14F-4D97-AF65-F5344CB8AC3E}">
        <p14:creationId xmlns:p14="http://schemas.microsoft.com/office/powerpoint/2010/main" val="88091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89" y="781191"/>
            <a:ext cx="7556198" cy="5882688"/>
          </a:xfrm>
          <a:prstGeom prst="rect">
            <a:avLst/>
          </a:prstGeom>
        </p:spPr>
      </p:pic>
      <p:sp>
        <p:nvSpPr>
          <p:cNvPr id="4" name="İçerik Yer Tutucusu 4"/>
          <p:cNvSpPr txBox="1">
            <a:spLocks/>
          </p:cNvSpPr>
          <p:nvPr/>
        </p:nvSpPr>
        <p:spPr>
          <a:xfrm>
            <a:off x="4030204" y="3649217"/>
            <a:ext cx="4710669" cy="27021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endParaRPr lang="tr-TR" sz="171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1881" b="1" dirty="0">
                <a:solidFill>
                  <a:srgbClr val="C00000"/>
                </a:solidFill>
              </a:rPr>
              <a:t>Risk nedir?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1881" dirty="0"/>
              <a:t>Risk Yönetiminin Yasal Dayanağı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1881" dirty="0"/>
              <a:t>Risk Yönetimi nedir?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1881" dirty="0"/>
              <a:t>Riskleri Tanımlama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1881" dirty="0"/>
              <a:t>Riskleri </a:t>
            </a:r>
            <a:r>
              <a:rPr lang="tr-TR" sz="1881" dirty="0" err="1"/>
              <a:t>Kategorilendirme</a:t>
            </a:r>
            <a:endParaRPr lang="tr-TR" sz="188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1881" dirty="0"/>
              <a:t>Riskleri Ölçümleme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1881" dirty="0"/>
              <a:t>Riskleri </a:t>
            </a:r>
            <a:r>
              <a:rPr lang="tr-TR" sz="1881" dirty="0" err="1"/>
              <a:t>Önceliklendirme</a:t>
            </a:r>
            <a:endParaRPr lang="tr-TR" sz="188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1881" dirty="0"/>
              <a:t>Riskleri Yönetme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1881" dirty="0"/>
              <a:t>Riskleri İzleme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1881" dirty="0"/>
              <a:t>Özet</a:t>
            </a:r>
          </a:p>
          <a:p>
            <a:pPr>
              <a:lnSpc>
                <a:spcPct val="100000"/>
              </a:lnSpc>
            </a:pPr>
            <a:endParaRPr lang="tr-TR" sz="1710" dirty="0"/>
          </a:p>
        </p:txBody>
      </p:sp>
    </p:spTree>
    <p:extLst>
      <p:ext uri="{BB962C8B-B14F-4D97-AF65-F5344CB8AC3E}">
        <p14:creationId xmlns:p14="http://schemas.microsoft.com/office/powerpoint/2010/main" val="406571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msoCEFC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089" y="1193489"/>
            <a:ext cx="8449823" cy="5054886"/>
          </a:xfrm>
          <a:prstGeom prst="rect">
            <a:avLst/>
          </a:prstGeom>
          <a:noFill/>
        </p:spPr>
      </p:pic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619527" y="5864876"/>
            <a:ext cx="8409199" cy="41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tr-TR" sz="2639" b="1" dirty="0">
                <a:solidFill>
                  <a:srgbClr val="0000FF"/>
                </a:solidFill>
                <a:latin typeface="Verdana" pitchFamily="34" charset="0"/>
              </a:rPr>
              <a:t>OLASILIK NEDİR?                  </a:t>
            </a:r>
            <a:r>
              <a:rPr lang="tr-TR" sz="2639" b="1" dirty="0">
                <a:solidFill>
                  <a:schemeClr val="accent2"/>
                </a:solidFill>
                <a:latin typeface="Verdana" pitchFamily="34" charset="0"/>
              </a:rPr>
              <a:t>ETKİ NEDİR?</a:t>
            </a:r>
          </a:p>
        </p:txBody>
      </p:sp>
    </p:spTree>
    <p:extLst>
      <p:ext uri="{BB962C8B-B14F-4D97-AF65-F5344CB8AC3E}">
        <p14:creationId xmlns:p14="http://schemas.microsoft.com/office/powerpoint/2010/main" val="41973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/>
          </p:cNvSpPr>
          <p:nvPr>
            <p:ph type="title"/>
          </p:nvPr>
        </p:nvSpPr>
        <p:spPr>
          <a:xfrm>
            <a:off x="1091845" y="788392"/>
            <a:ext cx="6894812" cy="548953"/>
          </a:xfrm>
        </p:spPr>
        <p:txBody>
          <a:bodyPr>
            <a:normAutofit/>
          </a:bodyPr>
          <a:lstStyle/>
          <a:p>
            <a:pPr algn="l"/>
            <a:r>
              <a:rPr lang="tr-TR" sz="239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RİSKLERİ ÖLÇEKLEME </a:t>
            </a:r>
          </a:p>
        </p:txBody>
      </p:sp>
      <p:sp>
        <p:nvSpPr>
          <p:cNvPr id="23" name="İçerik Yer Tutucusu 1"/>
          <p:cNvSpPr>
            <a:spLocks noGrp="1"/>
          </p:cNvSpPr>
          <p:nvPr>
            <p:ph idx="1"/>
          </p:nvPr>
        </p:nvSpPr>
        <p:spPr>
          <a:xfrm>
            <a:off x="506709" y="1424156"/>
            <a:ext cx="8316325" cy="4413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710" dirty="0">
                <a:latin typeface="Comic Sans MS" panose="030F0702030302020204" pitchFamily="66" charset="0"/>
              </a:rPr>
              <a:t>Tespit edilen risklerin olasılık ve etkileri ölçülür.</a:t>
            </a:r>
          </a:p>
          <a:p>
            <a:pPr marL="0" indent="0">
              <a:buNone/>
            </a:pPr>
            <a:endParaRPr lang="tr-TR" sz="171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tr-TR" sz="171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Yatay Kaydırma 23"/>
          <p:cNvSpPr/>
          <p:nvPr/>
        </p:nvSpPr>
        <p:spPr>
          <a:xfrm>
            <a:off x="506709" y="1875788"/>
            <a:ext cx="3634182" cy="27039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3248" indent="-323248">
              <a:buFont typeface="Wingdings" panose="05000000000000000000" pitchFamily="2" charset="2"/>
              <a:buChar char="Ø"/>
            </a:pPr>
            <a:r>
              <a:rPr lang="tr-TR" sz="171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Olasılık, </a:t>
            </a:r>
            <a:r>
              <a:rPr lang="tr-TR" sz="1710" dirty="0">
                <a:latin typeface="Comic Sans MS" panose="030F0702030302020204" pitchFamily="66" charset="0"/>
              </a:rPr>
              <a:t>bir olayın belirli bir zaman diliminde gerçekleşmesi durumunu ifade eder.</a:t>
            </a:r>
          </a:p>
        </p:txBody>
      </p:sp>
      <p:sp>
        <p:nvSpPr>
          <p:cNvPr id="25" name="Yatay Kaydırma 24"/>
          <p:cNvSpPr/>
          <p:nvPr/>
        </p:nvSpPr>
        <p:spPr>
          <a:xfrm>
            <a:off x="4412657" y="1875788"/>
            <a:ext cx="4279366" cy="27039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23248" indent="-323248">
              <a:buFont typeface="Wingdings" panose="05000000000000000000" pitchFamily="2" charset="2"/>
              <a:buChar char="Ø"/>
            </a:pPr>
            <a:r>
              <a:rPr lang="tr-TR" sz="171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Etki</a:t>
            </a:r>
            <a:r>
              <a:rPr lang="tr-TR" sz="1710" dirty="0">
                <a:latin typeface="Comic Sans MS" panose="030F0702030302020204" pitchFamily="66" charset="0"/>
              </a:rPr>
              <a:t> ise bu olayın meydana gelmesi halinde, idarenin hedef faaliyetleri üzerinde yaratacağı sonucu ifade eder.</a:t>
            </a:r>
          </a:p>
          <a:p>
            <a:pPr marL="323248" indent="-323248">
              <a:buFont typeface="Wingdings" panose="05000000000000000000" pitchFamily="2" charset="2"/>
              <a:buChar char="Ø"/>
            </a:pPr>
            <a:r>
              <a:rPr lang="tr-TR" sz="1710" dirty="0">
                <a:latin typeface="Comic Sans MS" panose="030F0702030302020204" pitchFamily="66" charset="0"/>
              </a:rPr>
              <a:t>Risklerin olasılık ve etkileri rakamla gösterilir.(1-5)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222439" y="4666536"/>
            <a:ext cx="8600595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3248" indent="-32324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1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Olasılık için 1 rakamı bir riskin gerçekleşme olasılığının hemen hemen olmadığı; 5 rakamı riskin gerçekleşmesinin neredeyse kesin olduğu anlamına gelir.</a:t>
            </a:r>
          </a:p>
          <a:p>
            <a:pPr marL="323248" indent="-323248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171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Etki açısından ise 1 rakamı riskin gerçekleşmesi sonucu doğuracağı sonucun çok az önemli olduğu; 5 rakamı bu sonucun çok önemli olduğu anlamına gelir.</a:t>
            </a:r>
          </a:p>
        </p:txBody>
      </p:sp>
    </p:spTree>
    <p:extLst>
      <p:ext uri="{BB962C8B-B14F-4D97-AF65-F5344CB8AC3E}">
        <p14:creationId xmlns:p14="http://schemas.microsoft.com/office/powerpoint/2010/main" val="200412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3 Resim" descr="D:\My_Documents\INTERNAL_AUDIT\MEB_ic_denetim_ic_kontrol\Resim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04" y="1296580"/>
            <a:ext cx="8206194" cy="495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3" name="Diagram group"/>
          <p:cNvGrpSpPr/>
          <p:nvPr/>
        </p:nvGrpSpPr>
        <p:grpSpPr>
          <a:xfrm>
            <a:off x="696665" y="4949448"/>
            <a:ext cx="2675188" cy="985307"/>
            <a:chOff x="74652" y="44951"/>
            <a:chExt cx="3322896" cy="121202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grpSp>
          <p:nvGrpSpPr>
            <p:cNvPr id="24" name="4 Grup"/>
            <p:cNvGrpSpPr/>
            <p:nvPr/>
          </p:nvGrpSpPr>
          <p:grpSpPr>
            <a:xfrm>
              <a:off x="74652" y="44951"/>
              <a:ext cx="3322896" cy="1212020"/>
              <a:chOff x="74652" y="44951"/>
              <a:chExt cx="3322896" cy="1212020"/>
            </a:xfrm>
          </p:grpSpPr>
          <p:sp>
            <p:nvSpPr>
              <p:cNvPr id="25" name="5 Dikdörtgen"/>
              <p:cNvSpPr/>
              <p:nvPr/>
            </p:nvSpPr>
            <p:spPr>
              <a:xfrm rot="20957070">
                <a:off x="74652" y="132916"/>
                <a:ext cx="3215687" cy="1124055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6" name="6 Dikdörtgen"/>
              <p:cNvSpPr/>
              <p:nvPr/>
            </p:nvSpPr>
            <p:spPr>
              <a:xfrm rot="20957070">
                <a:off x="181861" y="44951"/>
                <a:ext cx="3215687" cy="1124056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100571" tIns="100571" rIns="100571" bIns="100571" spcCol="1270" anchor="ctr"/>
              <a:lstStyle/>
              <a:p>
                <a:pPr algn="ctr" defTabSz="117326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2639" dirty="0"/>
                  <a:t>Risk = </a:t>
                </a:r>
              </a:p>
              <a:p>
                <a:pPr algn="ctr" defTabSz="117326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tr-TR" sz="2639" dirty="0"/>
                  <a:t>Etki x Olasılık</a:t>
                </a:r>
              </a:p>
            </p:txBody>
          </p:sp>
        </p:grpSp>
      </p:grpSp>
      <p:sp>
        <p:nvSpPr>
          <p:cNvPr id="28" name="Rectangle 2"/>
          <p:cNvSpPr txBox="1">
            <a:spLocks/>
          </p:cNvSpPr>
          <p:nvPr/>
        </p:nvSpPr>
        <p:spPr>
          <a:xfrm>
            <a:off x="1091845" y="788392"/>
            <a:ext cx="6894812" cy="548953"/>
          </a:xfrm>
          <a:prstGeom prst="rect">
            <a:avLst/>
          </a:prstGeom>
        </p:spPr>
        <p:txBody>
          <a:bodyPr vert="horz" lIns="78203" tIns="39101" rIns="78203" bIns="39101" rtlCol="0" anchor="ctr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RİSKLERİ ÖLÇEKLEME </a:t>
            </a:r>
            <a:endParaRPr lang="tr-TR" sz="2395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3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3" y="707874"/>
            <a:ext cx="7562882" cy="5882688"/>
          </a:xfrm>
          <a:prstGeom prst="rect">
            <a:avLst/>
          </a:prstGeom>
        </p:spPr>
      </p:pic>
      <p:sp>
        <p:nvSpPr>
          <p:cNvPr id="5" name="İçerik Yer Tutucusu 4"/>
          <p:cNvSpPr txBox="1">
            <a:spLocks/>
          </p:cNvSpPr>
          <p:nvPr/>
        </p:nvSpPr>
        <p:spPr>
          <a:xfrm>
            <a:off x="2998476" y="4319891"/>
            <a:ext cx="4267436" cy="11130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395" b="1">
                <a:solidFill>
                  <a:srgbClr val="C00000"/>
                </a:solidFill>
              </a:rPr>
              <a:t>Riskleri Önceliklendirme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395"/>
              <a:t>Riskleri Yönetme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395"/>
              <a:t>Riskleri İzleme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395"/>
              <a:t>Özet</a:t>
            </a:r>
          </a:p>
          <a:p>
            <a:pPr>
              <a:lnSpc>
                <a:spcPct val="100000"/>
              </a:lnSpc>
            </a:pPr>
            <a:endParaRPr lang="tr-TR" sz="1710" dirty="0"/>
          </a:p>
        </p:txBody>
      </p:sp>
    </p:spTree>
    <p:extLst>
      <p:ext uri="{BB962C8B-B14F-4D97-AF65-F5344CB8AC3E}">
        <p14:creationId xmlns:p14="http://schemas.microsoft.com/office/powerpoint/2010/main" val="28064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/>
          </p:cNvSpPr>
          <p:nvPr>
            <p:ph type="title"/>
          </p:nvPr>
        </p:nvSpPr>
        <p:spPr>
          <a:xfrm>
            <a:off x="1091845" y="788392"/>
            <a:ext cx="6894812" cy="548953"/>
          </a:xfrm>
        </p:spPr>
        <p:txBody>
          <a:bodyPr>
            <a:normAutofit/>
          </a:bodyPr>
          <a:lstStyle/>
          <a:p>
            <a:pPr algn="l"/>
            <a:r>
              <a:rPr lang="tr-TR" sz="2395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RİSKLERİ ÖNCELİKLENDİRME </a:t>
            </a:r>
          </a:p>
        </p:txBody>
      </p:sp>
      <p:sp>
        <p:nvSpPr>
          <p:cNvPr id="23" name="İçerik Yer Tutucusu 1"/>
          <p:cNvSpPr>
            <a:spLocks noGrp="1"/>
          </p:cNvSpPr>
          <p:nvPr>
            <p:ph idx="1"/>
          </p:nvPr>
        </p:nvSpPr>
        <p:spPr>
          <a:xfrm>
            <a:off x="326078" y="1357596"/>
            <a:ext cx="8794585" cy="482328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Belirlenen risk puanlarına göre;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hangi risklerin düşük,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hangilerinin orta,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hangilerinin de yüksek olacağı belirlenmeli ve bu çerçevede risk haritası oluşturulmalıdır.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sz="17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sz="17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Düşük risk seviyesi yeşil,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orta risk seviyesi sarı, 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 risk seviyesi ise kırmızı ile gösterilir.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sz="17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tr-TR" sz="17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507977" y="1372396"/>
            <a:ext cx="1086154" cy="73064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sz="4148" dirty="0"/>
              <a:t>Risk</a:t>
            </a:r>
          </a:p>
        </p:txBody>
      </p:sp>
      <p:sp>
        <p:nvSpPr>
          <p:cNvPr id="25" name="Metin kutusu 24"/>
          <p:cNvSpPr txBox="1"/>
          <p:nvPr/>
        </p:nvSpPr>
        <p:spPr>
          <a:xfrm>
            <a:off x="4759030" y="1411525"/>
            <a:ext cx="610961" cy="730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148" dirty="0"/>
              <a:t>=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5364312" y="1295122"/>
            <a:ext cx="3787676" cy="73064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4148" dirty="0"/>
              <a:t>Etki   X   Olasılık</a:t>
            </a:r>
          </a:p>
        </p:txBody>
      </p:sp>
      <p:sp>
        <p:nvSpPr>
          <p:cNvPr id="27" name="Dikdörtgen 26"/>
          <p:cNvSpPr/>
          <p:nvPr/>
        </p:nvSpPr>
        <p:spPr>
          <a:xfrm>
            <a:off x="4764739" y="5558200"/>
            <a:ext cx="141431" cy="166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39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8" name="Dikdörtgen 27"/>
          <p:cNvSpPr/>
          <p:nvPr/>
        </p:nvSpPr>
        <p:spPr>
          <a:xfrm>
            <a:off x="7856795" y="6028365"/>
            <a:ext cx="169164" cy="152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39" b="1" dirty="0">
                <a:solidFill>
                  <a:schemeClr val="tx1"/>
                </a:solidFill>
              </a:rPr>
              <a:t>5</a:t>
            </a:r>
            <a:endParaRPr lang="tr-TR" sz="1710" b="1" dirty="0">
              <a:solidFill>
                <a:schemeClr val="tx1"/>
              </a:solidFill>
            </a:endParaRPr>
          </a:p>
        </p:txBody>
      </p:sp>
      <p:graphicFrame>
        <p:nvGraphicFramePr>
          <p:cNvPr id="29" name="Tablo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154868"/>
              </p:ext>
            </p:extLst>
          </p:nvPr>
        </p:nvGraphicFramePr>
        <p:xfrm>
          <a:off x="4966373" y="2998045"/>
          <a:ext cx="3310915" cy="2979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21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57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68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6218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95977"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5977"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/>
                    </a:p>
                  </a:txBody>
                  <a:tcPr marL="78203" marR="78203" marT="39101" marB="3910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5977"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/>
                    </a:p>
                  </a:txBody>
                  <a:tcPr marL="78203" marR="78203" marT="39101" marB="3910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5977"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/>
                    </a:p>
                  </a:txBody>
                  <a:tcPr marL="78203" marR="78203" marT="39101" marB="3910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5977"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500" dirty="0"/>
                    </a:p>
                  </a:txBody>
                  <a:tcPr marL="78203" marR="78203" marT="39101" marB="39101"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30" name="Düz Ok Bağlayıcısı 29"/>
          <p:cNvCxnSpPr/>
          <p:nvPr/>
        </p:nvCxnSpPr>
        <p:spPr>
          <a:xfrm>
            <a:off x="4809810" y="3426020"/>
            <a:ext cx="25644" cy="200298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/>
          <p:nvPr/>
        </p:nvCxnSpPr>
        <p:spPr>
          <a:xfrm flipV="1">
            <a:off x="5353960" y="6531846"/>
            <a:ext cx="2231657" cy="13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ikdörtgen 31"/>
          <p:cNvSpPr/>
          <p:nvPr/>
        </p:nvSpPr>
        <p:spPr>
          <a:xfrm>
            <a:off x="5169325" y="6028365"/>
            <a:ext cx="169164" cy="152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39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Dikdörtgen 32"/>
          <p:cNvSpPr/>
          <p:nvPr/>
        </p:nvSpPr>
        <p:spPr>
          <a:xfrm>
            <a:off x="4730918" y="3152481"/>
            <a:ext cx="169164" cy="152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39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Metin kutusu 33"/>
          <p:cNvSpPr txBox="1"/>
          <p:nvPr/>
        </p:nvSpPr>
        <p:spPr>
          <a:xfrm>
            <a:off x="4428096" y="3244272"/>
            <a:ext cx="330934" cy="219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71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OLASILIK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5338489" y="6180881"/>
            <a:ext cx="2245676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71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ETKİ</a:t>
            </a:r>
          </a:p>
        </p:txBody>
      </p:sp>
    </p:spTree>
    <p:extLst>
      <p:ext uri="{BB962C8B-B14F-4D97-AF65-F5344CB8AC3E}">
        <p14:creationId xmlns:p14="http://schemas.microsoft.com/office/powerpoint/2010/main" val="5138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40035" y="794046"/>
            <a:ext cx="7902021" cy="675926"/>
          </a:xfrm>
          <a:prstGeom prst="rect">
            <a:avLst/>
          </a:prstGeom>
        </p:spPr>
        <p:txBody>
          <a:bodyPr vert="horz" lIns="86204" tIns="39101" rIns="86204" bIns="43102" rtlCol="0" anchor="ctr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395">
                <a:solidFill>
                  <a:srgbClr val="CC3300"/>
                </a:solidFill>
              </a:rPr>
              <a:t>Risk </a:t>
            </a:r>
            <a:r>
              <a:rPr lang="tr-TR" sz="2395">
                <a:solidFill>
                  <a:srgbClr val="CC3300"/>
                </a:solidFill>
              </a:rPr>
              <a:t>Değerlendirmesi: Olasılık ve Etki Analizi</a:t>
            </a:r>
            <a:endParaRPr lang="en-IE" sz="2395" dirty="0">
              <a:solidFill>
                <a:srgbClr val="CC3300"/>
              </a:solidFill>
            </a:endParaRPr>
          </a:p>
        </p:txBody>
      </p:sp>
      <p:sp>
        <p:nvSpPr>
          <p:cNvPr id="5" name="AutoShape 22"/>
          <p:cNvSpPr>
            <a:spLocks noChangeArrowheads="1"/>
          </p:cNvSpPr>
          <p:nvPr/>
        </p:nvSpPr>
        <p:spPr bwMode="auto">
          <a:xfrm flipV="1">
            <a:off x="1290487" y="3227985"/>
            <a:ext cx="155812" cy="2069775"/>
          </a:xfrm>
          <a:prstGeom prst="upArrow">
            <a:avLst>
              <a:gd name="adj1" fmla="val 50000"/>
              <a:gd name="adj2" fmla="val 1682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 algn="ctr" defTabSz="773699" eaLnBrk="0" hangingPunct="0"/>
            <a:endParaRPr lang="en-GB" sz="1509">
              <a:latin typeface="Garamond" pitchFamily="18" charset="0"/>
            </a:endParaRPr>
          </a:p>
        </p:txBody>
      </p:sp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1003859" y="2846679"/>
            <a:ext cx="206788" cy="255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tr-TR" sz="2074" b="1" dirty="0"/>
              <a:t>O</a:t>
            </a:r>
          </a:p>
          <a:p>
            <a:pPr algn="ctr"/>
            <a:r>
              <a:rPr lang="tr-TR" sz="2074" b="1" dirty="0"/>
              <a:t>L</a:t>
            </a:r>
          </a:p>
          <a:p>
            <a:pPr algn="ctr"/>
            <a:r>
              <a:rPr lang="tr-TR" sz="2074" b="1" dirty="0"/>
              <a:t>A</a:t>
            </a:r>
          </a:p>
          <a:p>
            <a:pPr algn="ctr"/>
            <a:r>
              <a:rPr lang="tr-TR" sz="2074" b="1" dirty="0"/>
              <a:t>S</a:t>
            </a:r>
          </a:p>
          <a:p>
            <a:pPr algn="ctr"/>
            <a:r>
              <a:rPr lang="tr-TR" sz="2074" b="1" dirty="0"/>
              <a:t>I</a:t>
            </a:r>
          </a:p>
          <a:p>
            <a:pPr algn="ctr"/>
            <a:r>
              <a:rPr lang="tr-TR" sz="2074" b="1" dirty="0"/>
              <a:t>L</a:t>
            </a:r>
          </a:p>
          <a:p>
            <a:pPr algn="ctr"/>
            <a:r>
              <a:rPr lang="tr-TR" sz="2074" b="1" dirty="0"/>
              <a:t>I</a:t>
            </a:r>
          </a:p>
          <a:p>
            <a:pPr algn="ctr"/>
            <a:r>
              <a:rPr lang="tr-TR" sz="2074" b="1" dirty="0"/>
              <a:t>K</a:t>
            </a:r>
            <a:endParaRPr lang="en-IE" sz="2074" b="1" dirty="0"/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238548" y="4194980"/>
            <a:ext cx="397545" cy="23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r-TR" sz="1509" b="1" dirty="0">
                <a:solidFill>
                  <a:schemeClr val="hlink"/>
                </a:solidFill>
              </a:rPr>
              <a:t>Orta</a:t>
            </a:r>
            <a:endParaRPr lang="en-IE" sz="1509" b="1" dirty="0">
              <a:solidFill>
                <a:schemeClr val="hlink"/>
              </a:solidFill>
            </a:endParaRP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238547" y="2614496"/>
            <a:ext cx="591509" cy="23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r-TR" sz="1509" b="1" dirty="0"/>
              <a:t>Düşük</a:t>
            </a:r>
            <a:endParaRPr lang="en-IE" sz="1509" b="1" dirty="0"/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238548" y="5767375"/>
            <a:ext cx="1207752" cy="23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r-TR" sz="1509" b="1" dirty="0">
                <a:solidFill>
                  <a:srgbClr val="FF3300"/>
                </a:solidFill>
              </a:rPr>
              <a:t>Yüksek </a:t>
            </a:r>
            <a:endParaRPr lang="en-IE" sz="1509" b="1" dirty="0">
              <a:solidFill>
                <a:srgbClr val="FF3300"/>
              </a:solidFill>
            </a:endParaRPr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/>
          </p:nvPr>
        </p:nvGraphicFramePr>
        <p:xfrm>
          <a:off x="1526029" y="2258063"/>
          <a:ext cx="7386055" cy="399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2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72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72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772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772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04252"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Çok Düşük Risk</a:t>
                      </a:r>
                      <a:endParaRPr kumimoji="0" lang="en-IE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Risk</a:t>
                      </a:r>
                      <a:endParaRPr kumimoji="0" lang="en-I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Risk</a:t>
                      </a:r>
                      <a:endParaRPr kumimoji="0" lang="en-I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Risk</a:t>
                      </a:r>
                      <a:endParaRPr kumimoji="0" lang="en-I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Risk</a:t>
                      </a:r>
                      <a:endParaRPr kumimoji="0" lang="en-I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6515"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Düşük Risk</a:t>
                      </a:r>
                      <a:endParaRPr kumimoji="0" lang="en-IE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Risk</a:t>
                      </a:r>
                      <a:endParaRPr kumimoji="0" lang="en-I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Risk</a:t>
                      </a:r>
                      <a:endParaRPr kumimoji="0" lang="en-I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 Risk</a:t>
                      </a:r>
                      <a:endParaRPr kumimoji="0" lang="en-I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 Risk</a:t>
                      </a:r>
                      <a:endParaRPr kumimoji="0" lang="en-I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6515"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Risk</a:t>
                      </a:r>
                      <a:endParaRPr kumimoji="0" lang="en-I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Risk</a:t>
                      </a:r>
                      <a:endParaRPr kumimoji="0" lang="en-I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 Risk</a:t>
                      </a:r>
                      <a:endParaRPr kumimoji="0" lang="en-I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 Risk</a:t>
                      </a:r>
                      <a:endParaRPr kumimoji="0" lang="en-I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07943" rtl="0" eaLnBrk="1" latinLnBrk="0" hangingPunct="1"/>
                      <a:r>
                        <a:rPr lang="tr-TR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Yüksek Risk</a:t>
                      </a:r>
                      <a:endParaRPr lang="tr-TR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6515"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Risk</a:t>
                      </a:r>
                      <a:endParaRPr kumimoji="0" lang="en-I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Orta Risk</a:t>
                      </a:r>
                      <a:endParaRPr kumimoji="0" lang="en-IE" sz="12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 Risk</a:t>
                      </a:r>
                      <a:endParaRPr kumimoji="0" lang="en-I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 Risk</a:t>
                      </a:r>
                      <a:endParaRPr lang="tr-TR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 Risk</a:t>
                      </a:r>
                      <a:endParaRPr lang="tr-TR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96515"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Risk</a:t>
                      </a:r>
                      <a:endParaRPr kumimoji="0" lang="en-I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 Risk</a:t>
                      </a:r>
                      <a:endParaRPr kumimoji="0" lang="en-I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 Risk</a:t>
                      </a:r>
                      <a:endParaRPr lang="tr-TR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 Risk</a:t>
                      </a:r>
                      <a:endParaRPr lang="tr-TR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Çok Yüksek Risk</a:t>
                      </a:r>
                      <a:endParaRPr lang="tr-TR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7725351" y="1950972"/>
            <a:ext cx="803672" cy="23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r-TR" sz="1509" b="1" dirty="0">
                <a:solidFill>
                  <a:srgbClr val="FF3300"/>
                </a:solidFill>
              </a:rPr>
              <a:t>Yüksek </a:t>
            </a:r>
            <a:endParaRPr lang="en-IE" sz="1509" b="1" dirty="0">
              <a:solidFill>
                <a:srgbClr val="FF3300"/>
              </a:solidFill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860709" y="1401123"/>
            <a:ext cx="605935" cy="31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r-TR" sz="2074" b="1" dirty="0"/>
              <a:t>ETKİ</a:t>
            </a:r>
            <a:endParaRPr lang="en-IE" sz="2074" b="1" dirty="0"/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auto">
          <a:xfrm>
            <a:off x="3979002" y="1720278"/>
            <a:ext cx="2556714" cy="179946"/>
          </a:xfrm>
          <a:prstGeom prst="rightArrow">
            <a:avLst>
              <a:gd name="adj1" fmla="val 50000"/>
              <a:gd name="adj2" fmla="val 180417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0" tIns="0" rIns="0" bIns="0" anchor="ctr"/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</a:pPr>
            <a:endParaRPr lang="tr-TR" sz="2263">
              <a:solidFill>
                <a:srgbClr val="990000"/>
              </a:solidFill>
              <a:latin typeface="Comic Sans MS" pitchFamily="66" charset="0"/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4903975" y="1956267"/>
            <a:ext cx="1209248" cy="23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r-TR" sz="1509" b="1" dirty="0">
                <a:solidFill>
                  <a:schemeClr val="hlink"/>
                </a:solidFill>
              </a:rPr>
              <a:t>Orta</a:t>
            </a:r>
            <a:endParaRPr lang="en-IE" sz="1509" b="1" dirty="0">
              <a:solidFill>
                <a:schemeClr val="hlink"/>
              </a:solidFill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935067" y="1950972"/>
            <a:ext cx="1207752" cy="23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207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tr-TR" sz="1509" b="1" dirty="0"/>
              <a:t>Düşük</a:t>
            </a:r>
            <a:endParaRPr lang="en-IE" sz="1509" b="1" dirty="0"/>
          </a:p>
        </p:txBody>
      </p:sp>
    </p:spTree>
    <p:extLst>
      <p:ext uri="{BB962C8B-B14F-4D97-AF65-F5344CB8AC3E}">
        <p14:creationId xmlns:p14="http://schemas.microsoft.com/office/powerpoint/2010/main" val="7533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95113" y="809562"/>
            <a:ext cx="7758348" cy="604702"/>
          </a:xfrm>
          <a:prstGeom prst="rect">
            <a:avLst/>
          </a:prstGeom>
          <a:noFill/>
        </p:spPr>
        <p:txBody>
          <a:bodyPr vert="horz" lIns="86204" tIns="39101" rIns="86204" bIns="43102" rtlCol="0" anchor="ctr"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>
                <a:solidFill>
                  <a:srgbClr val="CC3300"/>
                </a:solidFill>
              </a:rPr>
              <a:t>Risk Yönetimi Aksiyon (Önlem) Modeli</a:t>
            </a:r>
            <a:endParaRPr lang="tr-TR" sz="2395" dirty="0">
              <a:solidFill>
                <a:srgbClr val="CC3300"/>
              </a:solidFill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/>
          </p:nvPr>
        </p:nvGraphicFramePr>
        <p:xfrm>
          <a:off x="345307" y="1460278"/>
          <a:ext cx="8622599" cy="475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24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28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170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6249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554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38878">
                <a:tc gridSpan="6"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Risk Y</a:t>
                      </a:r>
                      <a:r>
                        <a:rPr kumimoji="0" lang="tr-T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ö</a:t>
                      </a:r>
                      <a:r>
                        <a:rPr kumimoji="0" lang="tr-T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netimi </a:t>
                      </a:r>
                      <a:r>
                        <a:rPr kumimoji="0" lang="tr-T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Ö</a:t>
                      </a:r>
                      <a:r>
                        <a:rPr kumimoji="0" lang="tr-TR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nlemleri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I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I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I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I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587"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Olasılık/Etki</a:t>
                      </a:r>
                      <a:endParaRPr kumimoji="0" lang="en-IE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Çok Düşük </a:t>
                      </a:r>
                      <a:r>
                        <a:rPr kumimoji="0" lang="tr-TR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(1) </a:t>
                      </a:r>
                      <a:endParaRPr kumimoji="0" lang="en-IE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Düşük </a:t>
                      </a:r>
                      <a:r>
                        <a:rPr kumimoji="0" lang="tr-TR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(2)</a:t>
                      </a:r>
                      <a:endParaRPr kumimoji="0" lang="en-IE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</a:t>
                      </a:r>
                      <a:r>
                        <a:rPr kumimoji="0" lang="tr-T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(3)</a:t>
                      </a:r>
                      <a:endParaRPr kumimoji="0" lang="en-I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 </a:t>
                      </a:r>
                      <a:r>
                        <a:rPr kumimoji="0" lang="tr-T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</a:t>
                      </a:r>
                      <a:endParaRPr kumimoji="0" lang="en-I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Çok Yüksek </a:t>
                      </a:r>
                      <a:r>
                        <a:rPr kumimoji="0" lang="tr-T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</a:t>
                      </a:r>
                      <a:endParaRPr kumimoji="0" lang="en-IE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8093"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Çok Düşük</a:t>
                      </a:r>
                    </a:p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(1) </a:t>
                      </a:r>
                      <a:endParaRPr kumimoji="0" lang="en-IE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Riski kabul et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Riskler gözetim altında olmak kaydıyla kabul edilebilir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Riskler gözetim altında olmak kaydıyla kabul edilebilir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Riskler gözetim altında olmak kaydıyla kabul edilebilir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Riskler gözetim altında olmak kaydıyla kabul edilebilir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8093"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Düşük</a:t>
                      </a:r>
                    </a:p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(2)</a:t>
                      </a:r>
                      <a:endParaRPr kumimoji="0" lang="en-IE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Riskler gözetim altında olmak kaydıyla kabul edilebilir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Riskler gözetim altında olmak kaydıyla kabul edilebilir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Riskler gözetim altında olmak kaydıyla kabul edilebilir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Önemli derecede risk yönetimine ihtiyaç duyulmaktadır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Önemli derecede risk yönetimine ihtiyaç duyulmaktadır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8093"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Orta</a:t>
                      </a:r>
                    </a:p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(3)</a:t>
                      </a:r>
                      <a:endParaRPr kumimoji="0" lang="en-I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Riskler gözetim altında olmak kaydıyla kabul edilebilir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Riskler gözetim altında olmak kaydıyla kabul edilebilir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Önemli derecede risk yönetimine ihtiyaç duyulmaktadır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Önemli derecede risk yönetimine ihtiyaç duyulmaktadır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Riskler yönetilmeli ve gözetim altında tutulmalıdır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8093"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Yüksek</a:t>
                      </a:r>
                    </a:p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(4)</a:t>
                      </a:r>
                      <a:endParaRPr kumimoji="0" lang="en-I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Riskler gözetim altında olmak kaydıyla kabul edilebilir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Önemli derecede risk yönetimine ihtiyaç duyulmaktadır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Önemli derecede risk yönetimine ihtiyaç duyulmaktadır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Riskler yönetilmeli ve gözetim altında tutulmalıdır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Riskler yönetilmeli ve gözetim altında tutulmalıdır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8093">
                <a:tc>
                  <a:txBody>
                    <a:bodyPr/>
                    <a:lstStyle/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Çok Yüksek</a:t>
                      </a:r>
                    </a:p>
                    <a:p>
                      <a:pPr marL="0" marR="0" lvl="0" indent="0" algn="ctr" defTabSz="97313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(5)</a:t>
                      </a:r>
                      <a:endParaRPr kumimoji="0" lang="en-IE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Riskler gözetim altında olmak kaydıyla kabul edilebilir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Önemli derecede risk yönetimine ihtiyaç duyulmaktadır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Riskler yönetilmeli ve gözetim altında tutulmalıdır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Riskler yönetilmeli ve gözetim altında tutulmalıdır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Geniş kapsamlı risk yönetimi gereklidir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203" marR="78203" marT="39101" marB="391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1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Yatay Kaydırma 21"/>
          <p:cNvSpPr/>
          <p:nvPr/>
        </p:nvSpPr>
        <p:spPr>
          <a:xfrm>
            <a:off x="359052" y="2034028"/>
            <a:ext cx="3561234" cy="1102529"/>
          </a:xfrm>
          <a:prstGeom prst="horizontalScroll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710" dirty="0"/>
              <a:t>Uzmanlık konunuzla ilgili bir eğitim vermeniz gerekli.</a:t>
            </a:r>
          </a:p>
        </p:txBody>
      </p:sp>
      <p:sp>
        <p:nvSpPr>
          <p:cNvPr id="23" name="Yatay Kaydırma 22"/>
          <p:cNvSpPr/>
          <p:nvPr/>
        </p:nvSpPr>
        <p:spPr>
          <a:xfrm>
            <a:off x="359053" y="3265827"/>
            <a:ext cx="3561233" cy="1102529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7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Hedefiniz:</a:t>
            </a:r>
            <a:r>
              <a:rPr lang="tr-TR" sz="171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710" dirty="0"/>
              <a:t>Anlatacağınız konunun dinleyiciler tarafından anlaşılması.</a:t>
            </a:r>
          </a:p>
        </p:txBody>
      </p:sp>
      <p:sp>
        <p:nvSpPr>
          <p:cNvPr id="24" name="Yatay Kaydırma 23"/>
          <p:cNvSpPr/>
          <p:nvPr/>
        </p:nvSpPr>
        <p:spPr>
          <a:xfrm>
            <a:off x="4062473" y="1414264"/>
            <a:ext cx="4680833" cy="483411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tr-TR" sz="171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Risklerinizi tespit ettiniz.</a:t>
            </a:r>
          </a:p>
          <a:p>
            <a:pPr>
              <a:lnSpc>
                <a:spcPct val="120000"/>
              </a:lnSpc>
            </a:pPr>
            <a:endParaRPr lang="tr-TR" sz="684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tr-TR" sz="171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1: </a:t>
            </a:r>
            <a:r>
              <a:rPr lang="tr-TR" sz="1710" b="1" dirty="0">
                <a:solidFill>
                  <a:schemeClr val="tx1"/>
                </a:solidFill>
              </a:rPr>
              <a:t>Eğitime geç kalmak</a:t>
            </a:r>
            <a:endParaRPr lang="tr-TR" sz="1710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tr-TR" sz="1710" dirty="0">
                <a:solidFill>
                  <a:schemeClr val="tx1"/>
                </a:solidFill>
              </a:rPr>
              <a:t>(Bundan dolayı anlatılması gerekenler için yeterli zamanın kalmaması.)</a:t>
            </a:r>
          </a:p>
          <a:p>
            <a:pPr>
              <a:lnSpc>
                <a:spcPct val="120000"/>
              </a:lnSpc>
            </a:pPr>
            <a:endParaRPr lang="tr-TR" sz="171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tr-TR" sz="171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2: </a:t>
            </a:r>
            <a:r>
              <a:rPr lang="tr-TR" sz="1710" b="1" dirty="0">
                <a:solidFill>
                  <a:schemeClr val="tx1"/>
                </a:solidFill>
              </a:rPr>
              <a:t>İçeriğin doğru belirlenememesi</a:t>
            </a:r>
            <a:r>
              <a:rPr lang="tr-TR" sz="171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tr-TR" sz="1710" dirty="0">
                <a:solidFill>
                  <a:schemeClr val="tx1"/>
                </a:solidFill>
              </a:rPr>
              <a:t>(Eğitim verilecek grubu tanımamak.)</a:t>
            </a:r>
          </a:p>
          <a:p>
            <a:pPr>
              <a:lnSpc>
                <a:spcPct val="120000"/>
              </a:lnSpc>
            </a:pPr>
            <a:endParaRPr lang="tr-TR" sz="171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tr-TR" sz="171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3: </a:t>
            </a:r>
            <a:r>
              <a:rPr lang="tr-TR" sz="1710" b="1" dirty="0">
                <a:solidFill>
                  <a:schemeClr val="tx1"/>
                </a:solidFill>
              </a:rPr>
              <a:t>Sunumun yer aldığı taşınabilir belleği unutmak</a:t>
            </a:r>
            <a:r>
              <a:rPr lang="tr-TR" sz="171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tr-TR" sz="1710" dirty="0">
                <a:solidFill>
                  <a:schemeClr val="tx1"/>
                </a:solidFill>
              </a:rPr>
              <a:t>(Görsel etki ve algının azalması)</a:t>
            </a:r>
            <a:endParaRPr lang="tr-TR" sz="171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095113" y="1061508"/>
            <a:ext cx="6694677" cy="604702"/>
          </a:xfrm>
          <a:prstGeom prst="rect">
            <a:avLst/>
          </a:prstGeom>
          <a:noFill/>
        </p:spPr>
        <p:txBody>
          <a:bodyPr vert="horz" lIns="86204" tIns="39101" rIns="86204" bIns="43102" rtlCol="0" anchor="ctr">
            <a:normAutofit fontScale="825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 dirty="0">
                <a:solidFill>
                  <a:srgbClr val="CC3300"/>
                </a:solidFill>
              </a:rPr>
              <a:t>ÖRNEK:</a:t>
            </a:r>
            <a:br>
              <a:rPr lang="tr-TR" sz="2395" dirty="0">
                <a:solidFill>
                  <a:srgbClr val="CC3300"/>
                </a:solidFill>
              </a:rPr>
            </a:br>
            <a:r>
              <a:rPr lang="tr-TR" sz="941" dirty="0">
                <a:solidFill>
                  <a:srgbClr val="CC3300"/>
                </a:solidFill>
              </a:rPr>
              <a:t/>
            </a:r>
            <a:br>
              <a:rPr lang="tr-TR" sz="941" dirty="0">
                <a:solidFill>
                  <a:srgbClr val="CC3300"/>
                </a:solidFill>
              </a:rPr>
            </a:br>
            <a:r>
              <a:rPr lang="tr-TR" sz="2395" dirty="0">
                <a:solidFill>
                  <a:srgbClr val="00CC00"/>
                </a:solidFill>
              </a:rPr>
              <a:t>RİSK BELİRLEME </a:t>
            </a:r>
            <a:r>
              <a:rPr lang="tr-TR" sz="2395" dirty="0">
                <a:solidFill>
                  <a:srgbClr val="CC3300"/>
                </a:solidFill>
              </a:rPr>
              <a:t>- ÖLÇÜMLEME VE ÖNCELİKLENDİRME</a:t>
            </a:r>
          </a:p>
        </p:txBody>
      </p:sp>
    </p:spTree>
    <p:extLst>
      <p:ext uri="{BB962C8B-B14F-4D97-AF65-F5344CB8AC3E}">
        <p14:creationId xmlns:p14="http://schemas.microsoft.com/office/powerpoint/2010/main" val="337590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Yatay Kaydırma 21"/>
          <p:cNvSpPr/>
          <p:nvPr/>
        </p:nvSpPr>
        <p:spPr>
          <a:xfrm>
            <a:off x="435883" y="1505669"/>
            <a:ext cx="8417577" cy="129483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71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1:</a:t>
            </a:r>
          </a:p>
          <a:p>
            <a:r>
              <a:rPr lang="tr-TR" sz="1710" dirty="0">
                <a:solidFill>
                  <a:schemeClr val="tx1"/>
                </a:solidFill>
              </a:rPr>
              <a:t>Eğitime geç kalmak.(Bundan dolayı anlatılması gerekenler için yeterli zamanın kalmaması.)</a:t>
            </a:r>
            <a:endParaRPr lang="tr-TR" sz="171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3421362" y="2800500"/>
            <a:ext cx="5432098" cy="1371751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7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Etki:</a:t>
            </a:r>
          </a:p>
          <a:p>
            <a:r>
              <a:rPr lang="tr-TR" sz="1710" dirty="0"/>
              <a:t>Geç kalabilirsiniz ama konuyu çok iyi biliyorsunuz. Kısa sürede anlatsanız da dinleyiciler için anlaşılır olur. Geç kalmanın hedefiniz üzerinde </a:t>
            </a:r>
            <a:r>
              <a:rPr lang="tr-TR" sz="1710" b="1" dirty="0">
                <a:solidFill>
                  <a:srgbClr val="FF0000"/>
                </a:solidFill>
              </a:rPr>
              <a:t>etkisi: </a:t>
            </a:r>
            <a:r>
              <a:rPr lang="tr-TR" sz="171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4" name="Yuvarlatılmış Dikdörtgen 23"/>
          <p:cNvSpPr/>
          <p:nvPr/>
        </p:nvSpPr>
        <p:spPr>
          <a:xfrm>
            <a:off x="3421363" y="4315408"/>
            <a:ext cx="5432097" cy="137175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7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Olasılık:</a:t>
            </a:r>
          </a:p>
          <a:p>
            <a:r>
              <a:rPr lang="tr-TR" sz="171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1710" dirty="0"/>
              <a:t>O saatte trafik fazla ve o gün başka işlerinizde var. </a:t>
            </a:r>
            <a:r>
              <a:rPr lang="tr-TR" sz="1710" b="1" dirty="0">
                <a:solidFill>
                  <a:srgbClr val="FF0000"/>
                </a:solidFill>
              </a:rPr>
              <a:t>Gerçekleşme ihtimali: </a:t>
            </a:r>
            <a:r>
              <a:rPr lang="tr-TR" sz="171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5" name="Dikdörtgen 24"/>
          <p:cNvSpPr/>
          <p:nvPr/>
        </p:nvSpPr>
        <p:spPr>
          <a:xfrm>
            <a:off x="4445240" y="5708442"/>
            <a:ext cx="3046027" cy="513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73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Puanı: 2 x 4 = 8</a:t>
            </a: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095113" y="1061508"/>
            <a:ext cx="6694677" cy="604702"/>
          </a:xfrm>
          <a:prstGeom prst="rect">
            <a:avLst/>
          </a:prstGeom>
          <a:noFill/>
        </p:spPr>
        <p:txBody>
          <a:bodyPr vert="horz" lIns="86204" tIns="39101" rIns="86204" bIns="43102" rtlCol="0" anchor="ctr">
            <a:normAutofit fontScale="825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 dirty="0">
                <a:solidFill>
                  <a:srgbClr val="CC3300"/>
                </a:solidFill>
              </a:rPr>
              <a:t>ÖRNEK:</a:t>
            </a:r>
            <a:br>
              <a:rPr lang="tr-TR" sz="2395" dirty="0">
                <a:solidFill>
                  <a:srgbClr val="CC3300"/>
                </a:solidFill>
              </a:rPr>
            </a:br>
            <a:r>
              <a:rPr lang="tr-TR" sz="941" dirty="0">
                <a:solidFill>
                  <a:srgbClr val="CC3300"/>
                </a:solidFill>
              </a:rPr>
              <a:t/>
            </a:r>
            <a:br>
              <a:rPr lang="tr-TR" sz="941" dirty="0">
                <a:solidFill>
                  <a:srgbClr val="CC3300"/>
                </a:solidFill>
              </a:rPr>
            </a:br>
            <a:r>
              <a:rPr lang="tr-TR" sz="2395" dirty="0">
                <a:solidFill>
                  <a:srgbClr val="CC3300"/>
                </a:solidFill>
              </a:rPr>
              <a:t>RİSK BELİRLEME - </a:t>
            </a:r>
            <a:r>
              <a:rPr lang="tr-TR" sz="2395" dirty="0">
                <a:solidFill>
                  <a:srgbClr val="00CC00"/>
                </a:solidFill>
              </a:rPr>
              <a:t>ÖLÇÜMLEME</a:t>
            </a:r>
            <a:r>
              <a:rPr lang="tr-TR" sz="2395" dirty="0">
                <a:solidFill>
                  <a:srgbClr val="CC3300"/>
                </a:solidFill>
              </a:rPr>
              <a:t> VE ÖNCELİKLENDİRME</a:t>
            </a:r>
          </a:p>
        </p:txBody>
      </p:sp>
      <p:pic>
        <p:nvPicPr>
          <p:cNvPr id="29" name="Resim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83" y="2976722"/>
            <a:ext cx="2823048" cy="2778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9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96766" y="1601295"/>
            <a:ext cx="1765000" cy="1513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52" b="1" dirty="0"/>
              <a:t>Risk 1:</a:t>
            </a:r>
            <a:r>
              <a:rPr lang="tr-TR" sz="2052" dirty="0"/>
              <a:t> 2x4=8</a:t>
            </a:r>
          </a:p>
          <a:p>
            <a:pPr>
              <a:lnSpc>
                <a:spcPct val="150000"/>
              </a:lnSpc>
            </a:pPr>
            <a:r>
              <a:rPr lang="tr-TR" sz="2052" b="1" dirty="0"/>
              <a:t>Risk 2:</a:t>
            </a:r>
            <a:r>
              <a:rPr lang="tr-TR" sz="2052" dirty="0"/>
              <a:t> x3=15</a:t>
            </a:r>
          </a:p>
          <a:p>
            <a:pPr>
              <a:lnSpc>
                <a:spcPct val="150000"/>
              </a:lnSpc>
            </a:pPr>
            <a:r>
              <a:rPr lang="tr-TR" sz="2052" b="1" dirty="0"/>
              <a:t>Risk 3:</a:t>
            </a:r>
            <a:r>
              <a:rPr lang="tr-TR" sz="2052" dirty="0"/>
              <a:t> 2x1=2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196765" y="3599673"/>
            <a:ext cx="2847955" cy="261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052" b="1" u="sng" dirty="0" err="1"/>
              <a:t>Önceliklendirelim</a:t>
            </a:r>
            <a:endParaRPr lang="tr-TR" sz="2052" b="1" u="sng" dirty="0"/>
          </a:p>
          <a:p>
            <a:pPr marL="323248" indent="-323248">
              <a:lnSpc>
                <a:spcPct val="200000"/>
              </a:lnSpc>
              <a:buAutoNum type="arabicPeriod"/>
            </a:pPr>
            <a:r>
              <a:rPr lang="tr-TR" sz="2052" b="1" dirty="0">
                <a:solidFill>
                  <a:srgbClr val="FF0000"/>
                </a:solidFill>
              </a:rPr>
              <a:t>Risk 2</a:t>
            </a:r>
            <a:r>
              <a:rPr lang="tr-TR" sz="2052" dirty="0"/>
              <a:t> (Risk Puanı: 15)</a:t>
            </a:r>
          </a:p>
          <a:p>
            <a:pPr marL="323248" indent="-323248">
              <a:lnSpc>
                <a:spcPct val="200000"/>
              </a:lnSpc>
              <a:buAutoNum type="arabicPeriod"/>
            </a:pPr>
            <a:r>
              <a:rPr lang="tr-TR" sz="2052" b="1" dirty="0">
                <a:solidFill>
                  <a:srgbClr val="FFFF00"/>
                </a:solidFill>
              </a:rPr>
              <a:t>Risk 1</a:t>
            </a:r>
            <a:r>
              <a:rPr lang="tr-TR" sz="2052" b="1" dirty="0"/>
              <a:t> </a:t>
            </a:r>
            <a:r>
              <a:rPr lang="tr-TR" sz="2052" dirty="0"/>
              <a:t>(Risk Puanı: 8)</a:t>
            </a:r>
          </a:p>
          <a:p>
            <a:pPr marL="323248" indent="-323248">
              <a:lnSpc>
                <a:spcPct val="200000"/>
              </a:lnSpc>
              <a:buAutoNum type="arabicPeriod"/>
            </a:pPr>
            <a:r>
              <a:rPr lang="tr-TR" sz="2052" b="1" dirty="0">
                <a:solidFill>
                  <a:srgbClr val="00B0F0"/>
                </a:solidFill>
              </a:rPr>
              <a:t>Risk 3 </a:t>
            </a:r>
            <a:r>
              <a:rPr lang="tr-TR" sz="2052" dirty="0"/>
              <a:t>(Risk Puanı: 2)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115812" y="2097063"/>
            <a:ext cx="339565" cy="334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39" b="1" dirty="0"/>
              <a:t>O</a:t>
            </a:r>
          </a:p>
          <a:p>
            <a:r>
              <a:rPr lang="tr-TR" sz="2639" b="1" dirty="0"/>
              <a:t>L</a:t>
            </a:r>
          </a:p>
          <a:p>
            <a:r>
              <a:rPr lang="tr-TR" sz="2639" b="1" dirty="0"/>
              <a:t>A</a:t>
            </a:r>
          </a:p>
          <a:p>
            <a:r>
              <a:rPr lang="tr-TR" sz="2639" b="1" dirty="0"/>
              <a:t>S</a:t>
            </a:r>
          </a:p>
          <a:p>
            <a:r>
              <a:rPr lang="tr-TR" sz="2639" b="1" dirty="0"/>
              <a:t>I</a:t>
            </a:r>
          </a:p>
          <a:p>
            <a:r>
              <a:rPr lang="tr-TR" sz="2639" b="1" dirty="0"/>
              <a:t>L</a:t>
            </a:r>
          </a:p>
          <a:p>
            <a:r>
              <a:rPr lang="tr-TR" sz="2639" b="1" dirty="0"/>
              <a:t>I</a:t>
            </a:r>
          </a:p>
          <a:p>
            <a:r>
              <a:rPr lang="tr-TR" sz="2639" b="1" dirty="0"/>
              <a:t>K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156662"/>
              </p:ext>
            </p:extLst>
          </p:nvPr>
        </p:nvGraphicFramePr>
        <p:xfrm>
          <a:off x="3480386" y="1747978"/>
          <a:ext cx="5121895" cy="499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3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43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437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43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3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83271"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80133"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3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r-TR" sz="34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tr-TR" sz="1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Önemli derecede risk yönetimine ihtiyaç duyulmaktadır)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7353"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78203" marR="78203" marT="39101" marB="3910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34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tr-TR" sz="34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87353"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34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tr-TR" sz="34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83271"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5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r-TR" sz="1500" b="1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tr-TR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Metin kutusu 8"/>
          <p:cNvSpPr txBox="1"/>
          <p:nvPr/>
        </p:nvSpPr>
        <p:spPr>
          <a:xfrm>
            <a:off x="5785927" y="5983123"/>
            <a:ext cx="828017" cy="49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39" b="1" dirty="0"/>
              <a:t>ETKİ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95113" y="1061508"/>
            <a:ext cx="6694677" cy="604702"/>
          </a:xfrm>
          <a:prstGeom prst="rect">
            <a:avLst/>
          </a:prstGeom>
          <a:noFill/>
        </p:spPr>
        <p:txBody>
          <a:bodyPr vert="horz" lIns="86204" tIns="39101" rIns="86204" bIns="43102" rtlCol="0" anchor="ctr">
            <a:normAutofit fontScale="825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 dirty="0">
                <a:solidFill>
                  <a:srgbClr val="CC3300"/>
                </a:solidFill>
              </a:rPr>
              <a:t>ÖRNEK:</a:t>
            </a:r>
            <a:br>
              <a:rPr lang="tr-TR" sz="2395" dirty="0">
                <a:solidFill>
                  <a:srgbClr val="CC3300"/>
                </a:solidFill>
              </a:rPr>
            </a:br>
            <a:r>
              <a:rPr lang="tr-TR" sz="941" dirty="0">
                <a:solidFill>
                  <a:srgbClr val="CC3300"/>
                </a:solidFill>
              </a:rPr>
              <a:t/>
            </a:r>
            <a:br>
              <a:rPr lang="tr-TR" sz="941" dirty="0">
                <a:solidFill>
                  <a:srgbClr val="CC3300"/>
                </a:solidFill>
              </a:rPr>
            </a:br>
            <a:r>
              <a:rPr lang="tr-TR" sz="2395" dirty="0">
                <a:solidFill>
                  <a:srgbClr val="CC3300"/>
                </a:solidFill>
              </a:rPr>
              <a:t>RİSK BELİRLEME - ÖLÇÜMLEME VE </a:t>
            </a:r>
            <a:r>
              <a:rPr lang="tr-TR" sz="2395" dirty="0">
                <a:solidFill>
                  <a:srgbClr val="00CC00"/>
                </a:solidFill>
              </a:rPr>
              <a:t>ÖNCELİKLENDİRME</a:t>
            </a:r>
          </a:p>
        </p:txBody>
      </p:sp>
    </p:spTree>
    <p:extLst>
      <p:ext uri="{BB962C8B-B14F-4D97-AF65-F5344CB8AC3E}">
        <p14:creationId xmlns:p14="http://schemas.microsoft.com/office/powerpoint/2010/main" val="328850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781829" y="1395502"/>
            <a:ext cx="8253380" cy="4393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endParaRPr lang="tr-TR" sz="239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tr-TR" sz="239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tr-TR" sz="239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tr-TR" sz="239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tr-TR" sz="239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tr-TR" sz="2395" dirty="0">
              <a:latin typeface="Times New Roman"/>
              <a:cs typeface="Times New Roman"/>
            </a:endParaRPr>
          </a:p>
          <a:p>
            <a:pPr marR="528933" algn="r">
              <a:spcBef>
                <a:spcPts val="1231"/>
              </a:spcBef>
            </a:pPr>
            <a:endParaRPr lang="tr-TR" sz="2395" b="1" spc="-196" dirty="0">
              <a:solidFill>
                <a:srgbClr val="BF2026"/>
              </a:solidFill>
              <a:latin typeface="Verdana"/>
              <a:cs typeface="Verdana"/>
            </a:endParaRPr>
          </a:p>
          <a:p>
            <a:pPr marR="528933" algn="r">
              <a:spcBef>
                <a:spcPts val="1231"/>
              </a:spcBef>
            </a:pPr>
            <a:endParaRPr lang="tr-TR" sz="2395" b="1" spc="-196" dirty="0">
              <a:solidFill>
                <a:srgbClr val="BF2026"/>
              </a:solidFill>
              <a:latin typeface="Verdana"/>
              <a:cs typeface="Verdana"/>
            </a:endParaRPr>
          </a:p>
          <a:p>
            <a:pPr marR="528933" algn="r">
              <a:spcBef>
                <a:spcPts val="1231"/>
              </a:spcBef>
            </a:pPr>
            <a:endParaRPr lang="tr-TR" sz="2395" b="1" spc="-196" dirty="0">
              <a:solidFill>
                <a:srgbClr val="BF2026"/>
              </a:solidFill>
              <a:latin typeface="Verdana"/>
              <a:cs typeface="Verdana"/>
            </a:endParaRPr>
          </a:p>
          <a:p>
            <a:pPr marR="528933" algn="r">
              <a:spcBef>
                <a:spcPts val="1231"/>
              </a:spcBef>
            </a:pPr>
            <a:r>
              <a:rPr lang="tr-TR" sz="2395" b="1" spc="-196" dirty="0" smtClean="0">
                <a:latin typeface="Verdana"/>
                <a:cs typeface="Verdana"/>
              </a:rPr>
              <a:t>KISACA</a:t>
            </a:r>
            <a:r>
              <a:rPr lang="tr-TR" sz="2395" b="1" spc="-196" dirty="0" smtClean="0">
                <a:solidFill>
                  <a:srgbClr val="BF2026"/>
                </a:solidFill>
                <a:latin typeface="Verdana"/>
                <a:cs typeface="Verdana"/>
              </a:rPr>
              <a:t> Risk</a:t>
            </a:r>
            <a:r>
              <a:rPr lang="tr-TR" sz="2395" b="1" spc="-196" dirty="0">
                <a:solidFill>
                  <a:srgbClr val="231F20"/>
                </a:solidFill>
                <a:latin typeface="Verdana"/>
                <a:cs typeface="Verdana"/>
              </a:rPr>
              <a:t>, </a:t>
            </a:r>
            <a:r>
              <a:rPr lang="tr-TR" sz="2395" b="1" spc="-133" dirty="0">
                <a:solidFill>
                  <a:srgbClr val="231F20"/>
                </a:solidFill>
                <a:latin typeface="Verdana"/>
                <a:cs typeface="Verdana"/>
              </a:rPr>
              <a:t>zarara </a:t>
            </a:r>
            <a:r>
              <a:rPr lang="tr-TR" sz="2395" b="1" spc="-124" dirty="0">
                <a:solidFill>
                  <a:srgbClr val="231F20"/>
                </a:solidFill>
                <a:latin typeface="Verdana"/>
                <a:cs typeface="Verdana"/>
              </a:rPr>
              <a:t>uğrama</a:t>
            </a:r>
            <a:r>
              <a:rPr lang="tr-TR" sz="2395" b="1" spc="-291" dirty="0">
                <a:solidFill>
                  <a:srgbClr val="231F20"/>
                </a:solidFill>
                <a:latin typeface="Verdana"/>
                <a:cs typeface="Verdana"/>
              </a:rPr>
              <a:t> </a:t>
            </a:r>
            <a:r>
              <a:rPr lang="tr-TR" sz="2395" b="1" spc="-154" dirty="0">
                <a:solidFill>
                  <a:srgbClr val="231F20"/>
                </a:solidFill>
                <a:latin typeface="Verdana"/>
                <a:cs typeface="Verdana"/>
              </a:rPr>
              <a:t>tehlikesidir.</a:t>
            </a:r>
            <a:endParaRPr lang="tr-TR" sz="2395" dirty="0">
              <a:latin typeface="Verdana"/>
              <a:cs typeface="Verdana"/>
            </a:endParaRPr>
          </a:p>
        </p:txBody>
      </p:sp>
      <p:sp>
        <p:nvSpPr>
          <p:cNvPr id="23" name="object 3"/>
          <p:cNvSpPr/>
          <p:nvPr/>
        </p:nvSpPr>
        <p:spPr>
          <a:xfrm>
            <a:off x="1627056" y="1826365"/>
            <a:ext cx="5582675" cy="31134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4" name="Unvan 3"/>
          <p:cNvSpPr txBox="1">
            <a:spLocks/>
          </p:cNvSpPr>
          <p:nvPr/>
        </p:nvSpPr>
        <p:spPr>
          <a:xfrm>
            <a:off x="1061108" y="819633"/>
            <a:ext cx="7454243" cy="558119"/>
          </a:xfrm>
          <a:prstGeom prst="rect">
            <a:avLst/>
          </a:prstGeom>
        </p:spPr>
        <p:txBody>
          <a:bodyPr vert="horz" lIns="78203" tIns="39101" rIns="78203" bIns="39101" rtlCol="0" anchor="ctr">
            <a:normAutofit fontScale="900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 spc="-239">
                <a:solidFill>
                  <a:srgbClr val="BF2026"/>
                </a:solidFill>
                <a:latin typeface="Verdana"/>
                <a:cs typeface="Verdana"/>
              </a:rPr>
              <a:t>Risk</a:t>
            </a:r>
            <a:r>
              <a:rPr lang="tr-TR" sz="2395" spc="-111">
                <a:solidFill>
                  <a:srgbClr val="BF2026"/>
                </a:solidFill>
                <a:latin typeface="Verdana"/>
                <a:cs typeface="Verdana"/>
              </a:rPr>
              <a:t> </a:t>
            </a:r>
            <a:r>
              <a:rPr lang="tr-TR" sz="2395" spc="-145">
                <a:solidFill>
                  <a:srgbClr val="BF2026"/>
                </a:solidFill>
                <a:latin typeface="Verdana"/>
                <a:cs typeface="Verdana"/>
              </a:rPr>
              <a:t>Nedir?</a:t>
            </a:r>
            <a:r>
              <a:rPr lang="tr-TR" sz="2395">
                <a:latin typeface="Verdana"/>
                <a:cs typeface="Verdana"/>
              </a:rPr>
              <a:t/>
            </a:r>
            <a:br>
              <a:rPr lang="tr-TR" sz="2395">
                <a:latin typeface="Verdana"/>
                <a:cs typeface="Verdana"/>
              </a:rPr>
            </a:br>
            <a:endParaRPr lang="tr-TR" sz="2395" dirty="0"/>
          </a:p>
        </p:txBody>
      </p:sp>
    </p:spTree>
    <p:extLst>
      <p:ext uri="{BB962C8B-B14F-4D97-AF65-F5344CB8AC3E}">
        <p14:creationId xmlns:p14="http://schemas.microsoft.com/office/powerpoint/2010/main" val="346196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Resim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65" y="707874"/>
            <a:ext cx="6612573" cy="5882688"/>
          </a:xfrm>
          <a:prstGeom prst="rect">
            <a:avLst/>
          </a:prstGeom>
        </p:spPr>
      </p:pic>
      <p:sp>
        <p:nvSpPr>
          <p:cNvPr id="68" name="İçerik Yer Tutucusu 4"/>
          <p:cNvSpPr>
            <a:spLocks noGrp="1"/>
          </p:cNvSpPr>
          <p:nvPr>
            <p:ph idx="1"/>
          </p:nvPr>
        </p:nvSpPr>
        <p:spPr>
          <a:xfrm>
            <a:off x="3871818" y="4270398"/>
            <a:ext cx="3402320" cy="12168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r-TR" sz="2395" b="1" dirty="0">
                <a:solidFill>
                  <a:srgbClr val="C00000"/>
                </a:solidFill>
              </a:rPr>
              <a:t>Riskleri Yönetme 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r-TR" sz="2395" dirty="0"/>
              <a:t>Riskleri İzleme</a:t>
            </a:r>
            <a:endParaRPr lang="tr-TR" sz="2395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tr-TR" sz="2395" dirty="0"/>
              <a:t>Özet</a:t>
            </a:r>
          </a:p>
          <a:p>
            <a:pPr>
              <a:lnSpc>
                <a:spcPct val="100000"/>
              </a:lnSpc>
            </a:pPr>
            <a:endParaRPr lang="tr-TR" sz="1710" dirty="0"/>
          </a:p>
        </p:txBody>
      </p:sp>
    </p:spTree>
    <p:extLst>
      <p:ext uri="{BB962C8B-B14F-4D97-AF65-F5344CB8AC3E}">
        <p14:creationId xmlns:p14="http://schemas.microsoft.com/office/powerpoint/2010/main" val="29901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/>
          </p:cNvSpPr>
          <p:nvPr>
            <p:ph type="title"/>
          </p:nvPr>
        </p:nvSpPr>
        <p:spPr>
          <a:xfrm>
            <a:off x="1069472" y="815748"/>
            <a:ext cx="6071321" cy="560056"/>
          </a:xfrm>
        </p:spPr>
        <p:txBody>
          <a:bodyPr>
            <a:normAutofit/>
          </a:bodyPr>
          <a:lstStyle/>
          <a:p>
            <a:pPr algn="l"/>
            <a:r>
              <a:rPr lang="tr-TR" sz="2263" dirty="0">
                <a:solidFill>
                  <a:srgbClr val="D20028"/>
                </a:solidFill>
              </a:rPr>
              <a:t>RİSK YÖNETİM STRATEJİLERİ (4 “T” KURALI)</a:t>
            </a:r>
          </a:p>
        </p:txBody>
      </p:sp>
      <p:sp>
        <p:nvSpPr>
          <p:cNvPr id="25" name="Rectangle 3"/>
          <p:cNvSpPr>
            <a:spLocks noGrp="1"/>
          </p:cNvSpPr>
          <p:nvPr>
            <p:ph idx="1"/>
          </p:nvPr>
        </p:nvSpPr>
        <p:spPr>
          <a:xfrm>
            <a:off x="5697617" y="3521611"/>
            <a:ext cx="3312659" cy="235204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sz="239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abul et     (</a:t>
            </a:r>
            <a:r>
              <a:rPr lang="tr-TR" sz="239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3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olerate</a:t>
            </a:r>
            <a:r>
              <a:rPr lang="tr-TR" sz="2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sz="239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ontrol et  (</a:t>
            </a:r>
            <a:r>
              <a:rPr lang="tr-TR" sz="239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3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reat</a:t>
            </a:r>
            <a:r>
              <a:rPr lang="tr-TR" sz="2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sz="239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tr-TR" sz="2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evret        (</a:t>
            </a:r>
            <a:r>
              <a:rPr lang="tr-TR" sz="239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ransfer)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tr-TR" sz="239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sz="2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açın         (</a:t>
            </a:r>
            <a:r>
              <a:rPr lang="tr-TR" sz="239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tr-TR" sz="23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erminate</a:t>
            </a:r>
            <a:r>
              <a:rPr lang="tr-TR" sz="23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73" y="1375802"/>
            <a:ext cx="5476747" cy="4677136"/>
          </a:xfrm>
          <a:prstGeom prst="rect">
            <a:avLst/>
          </a:prstGeom>
        </p:spPr>
      </p:pic>
      <p:sp>
        <p:nvSpPr>
          <p:cNvPr id="24" name="AutoShape 4"/>
          <p:cNvSpPr>
            <a:spLocks noChangeArrowheads="1"/>
          </p:cNvSpPr>
          <p:nvPr/>
        </p:nvSpPr>
        <p:spPr bwMode="auto">
          <a:xfrm>
            <a:off x="5285220" y="1375803"/>
            <a:ext cx="2801626" cy="933854"/>
          </a:xfrm>
          <a:prstGeom prst="cloudCallout">
            <a:avLst>
              <a:gd name="adj1" fmla="val 26387"/>
              <a:gd name="adj2" fmla="val 18629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tr-TR" sz="2639" b="1" dirty="0">
                <a:latin typeface="Verdana" pitchFamily="34" charset="0"/>
              </a:rPr>
              <a:t>3K  1D</a:t>
            </a:r>
          </a:p>
        </p:txBody>
      </p:sp>
      <p:sp>
        <p:nvSpPr>
          <p:cNvPr id="3" name="Sağ Ok 2"/>
          <p:cNvSpPr/>
          <p:nvPr/>
        </p:nvSpPr>
        <p:spPr>
          <a:xfrm rot="3760580">
            <a:off x="3780487" y="2456846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 rot="20825726">
            <a:off x="1225724" y="232596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 rot="14925867">
            <a:off x="1225723" y="4660903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 rot="8400968">
            <a:off x="4193047" y="4634331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46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1069472" y="815748"/>
            <a:ext cx="6071321" cy="560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263">
                <a:solidFill>
                  <a:srgbClr val="D20028"/>
                </a:solidFill>
              </a:rPr>
              <a:t>RİSKLERİ YÖNETME</a:t>
            </a:r>
            <a:endParaRPr lang="tr-TR" sz="2263" dirty="0">
              <a:solidFill>
                <a:srgbClr val="D20028"/>
              </a:solidFill>
            </a:endParaRPr>
          </a:p>
        </p:txBody>
      </p:sp>
      <p:sp>
        <p:nvSpPr>
          <p:cNvPr id="5" name="İçerik Yer Tutucusu 3"/>
          <p:cNvSpPr txBox="1">
            <a:spLocks/>
          </p:cNvSpPr>
          <p:nvPr/>
        </p:nvSpPr>
        <p:spPr>
          <a:xfrm>
            <a:off x="628650" y="1553619"/>
            <a:ext cx="7886701" cy="4465988"/>
          </a:xfrm>
          <a:prstGeom prst="rect">
            <a:avLst/>
          </a:prstGeom>
        </p:spPr>
        <p:txBody>
          <a:bodyPr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797" lvl="1" indent="-214506">
              <a:lnSpc>
                <a:spcPct val="150000"/>
              </a:lnSpc>
              <a:spcBef>
                <a:spcPts val="0"/>
              </a:spcBef>
            </a:pPr>
            <a:r>
              <a:rPr lang="tr-TR" sz="1710" i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Kabul Etmek:</a:t>
            </a:r>
            <a:r>
              <a:rPr lang="tr-TR" sz="171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10">
                <a:latin typeface="Times New Roman" panose="02020603050405020304" pitchFamily="18" charset="0"/>
                <a:cs typeface="Times New Roman" panose="02020603050405020304" pitchFamily="18" charset="0"/>
              </a:rPr>
              <a:t>İdarelerin üstlenmeyi daha uygun gördükleri bir cevap yöntemidir. </a:t>
            </a:r>
          </a:p>
          <a:p>
            <a:pPr marL="214506" lvl="1" indent="-214506">
              <a:lnSpc>
                <a:spcPct val="150000"/>
              </a:lnSpc>
              <a:spcBef>
                <a:spcPts val="0"/>
              </a:spcBef>
            </a:pPr>
            <a:r>
              <a:rPr lang="tr-TR" sz="1710" i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 etmek:</a:t>
            </a:r>
            <a:r>
              <a:rPr lang="tr-TR" sz="171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710">
                <a:latin typeface="Times New Roman" panose="02020603050405020304" pitchFamily="18" charset="0"/>
                <a:cs typeface="Times New Roman" panose="02020603050405020304" pitchFamily="18" charset="0"/>
              </a:rPr>
              <a:t>Risklerin kabul edilebilir bir seviyede tutulması için kontrol faaliyetleri aracılığıyla risklere cevap verme yöntemidir. </a:t>
            </a:r>
          </a:p>
          <a:p>
            <a:pPr marL="430997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71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Yönlendirici kontroller, </a:t>
            </a:r>
          </a:p>
          <a:p>
            <a:pPr marL="430997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71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Önleyici kontroller, </a:t>
            </a:r>
          </a:p>
          <a:p>
            <a:pPr marL="430997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71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Tespit edici kontroller, </a:t>
            </a:r>
          </a:p>
          <a:p>
            <a:pPr marL="430997" lvl="2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710">
                <a:solidFill>
                  <a:srgbClr val="CC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Düzeltici kontroller</a:t>
            </a:r>
            <a:endParaRPr lang="tr-TR" sz="1710" dirty="0">
              <a:solidFill>
                <a:srgbClr val="CC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22" y="3149901"/>
            <a:ext cx="4157121" cy="305236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20078801">
            <a:off x="4166720" y="3286484"/>
            <a:ext cx="1614874" cy="6508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39" dirty="0">
                <a:latin typeface="Comic Sans MS" panose="030F0702030302020204" pitchFamily="66" charset="0"/>
              </a:rPr>
              <a:t>Kontrol Etmek</a:t>
            </a:r>
          </a:p>
        </p:txBody>
      </p:sp>
      <p:sp>
        <p:nvSpPr>
          <p:cNvPr id="8" name="Oval 7"/>
          <p:cNvSpPr/>
          <p:nvPr/>
        </p:nvSpPr>
        <p:spPr>
          <a:xfrm rot="961186">
            <a:off x="6170043" y="3212301"/>
            <a:ext cx="1695138" cy="7035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39" dirty="0">
                <a:latin typeface="Comic Sans MS" panose="030F0702030302020204" pitchFamily="66" charset="0"/>
              </a:rPr>
              <a:t>Kabul Etmek</a:t>
            </a:r>
          </a:p>
        </p:txBody>
      </p:sp>
      <p:sp>
        <p:nvSpPr>
          <p:cNvPr id="9" name="Oval 8"/>
          <p:cNvSpPr/>
          <p:nvPr/>
        </p:nvSpPr>
        <p:spPr>
          <a:xfrm rot="20790223">
            <a:off x="6189298" y="5586922"/>
            <a:ext cx="1447580" cy="5584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39" dirty="0">
                <a:latin typeface="Comic Sans MS" panose="030F0702030302020204" pitchFamily="66" charset="0"/>
              </a:rPr>
              <a:t>Kaçınmak</a:t>
            </a:r>
          </a:p>
        </p:txBody>
      </p:sp>
      <p:sp>
        <p:nvSpPr>
          <p:cNvPr id="10" name="Oval 9"/>
          <p:cNvSpPr/>
          <p:nvPr/>
        </p:nvSpPr>
        <p:spPr>
          <a:xfrm rot="21364401">
            <a:off x="4257575" y="5583075"/>
            <a:ext cx="1663885" cy="5584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539" dirty="0">
                <a:latin typeface="Comic Sans MS" panose="030F0702030302020204" pitchFamily="66" charset="0"/>
              </a:rPr>
              <a:t>Devretmek</a:t>
            </a:r>
          </a:p>
        </p:txBody>
      </p:sp>
    </p:spTree>
    <p:extLst>
      <p:ext uri="{BB962C8B-B14F-4D97-AF65-F5344CB8AC3E}">
        <p14:creationId xmlns:p14="http://schemas.microsoft.com/office/powerpoint/2010/main" val="17430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/>
          </p:cNvSpPr>
          <p:nvPr/>
        </p:nvSpPr>
        <p:spPr>
          <a:xfrm>
            <a:off x="1069472" y="815748"/>
            <a:ext cx="6071321" cy="560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263">
                <a:solidFill>
                  <a:srgbClr val="D20028"/>
                </a:solidFill>
              </a:rPr>
              <a:t>RİSKLERİ YÖNETME</a:t>
            </a:r>
            <a:endParaRPr lang="tr-TR" sz="2263" dirty="0">
              <a:solidFill>
                <a:srgbClr val="D20028"/>
              </a:solidFill>
            </a:endParaRPr>
          </a:p>
        </p:txBody>
      </p:sp>
      <p:sp>
        <p:nvSpPr>
          <p:cNvPr id="6" name="İçerik Yer Tutucusu 3"/>
          <p:cNvSpPr txBox="1">
            <a:spLocks/>
          </p:cNvSpPr>
          <p:nvPr/>
        </p:nvSpPr>
        <p:spPr>
          <a:xfrm>
            <a:off x="628651" y="1608064"/>
            <a:ext cx="8178756" cy="4411543"/>
          </a:xfrm>
          <a:prstGeom prst="rect">
            <a:avLst/>
          </a:prstGeom>
        </p:spPr>
        <p:txBody>
          <a:bodyPr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tr-TR" sz="1710" b="1">
                <a:latin typeface="Times New Roman" panose="02020603050405020304" pitchFamily="18" charset="0"/>
                <a:cs typeface="Times New Roman" panose="02020603050405020304" pitchFamily="18" charset="0"/>
              </a:rPr>
              <a:t>Risklere Cevap Verme Aşamasında Göz Önünde Bulundurulması Gereken Sorular:</a:t>
            </a:r>
          </a:p>
          <a:p>
            <a:pPr marL="323248" indent="-323248">
              <a:lnSpc>
                <a:spcPct val="150000"/>
              </a:lnSpc>
              <a:spcBef>
                <a:spcPts val="0"/>
              </a:spcBef>
            </a:pPr>
            <a:r>
              <a:rPr lang="tr-TR" sz="1710">
                <a:latin typeface="Times New Roman" panose="02020603050405020304" pitchFamily="18" charset="0"/>
                <a:cs typeface="Times New Roman" panose="02020603050405020304" pitchFamily="18" charset="0"/>
              </a:rPr>
              <a:t>Riski kabul edersem ne olur?</a:t>
            </a:r>
          </a:p>
          <a:p>
            <a:pPr marL="323248" indent="-323248">
              <a:lnSpc>
                <a:spcPct val="150000"/>
              </a:lnSpc>
              <a:spcBef>
                <a:spcPts val="0"/>
              </a:spcBef>
            </a:pPr>
            <a:r>
              <a:rPr lang="tr-TR" sz="1710">
                <a:latin typeface="Times New Roman" panose="02020603050405020304" pitchFamily="18" charset="0"/>
                <a:cs typeface="Times New Roman" panose="02020603050405020304" pitchFamily="18" charset="0"/>
              </a:rPr>
              <a:t>Hangi risklerin kontrol edilmesi gerekir?</a:t>
            </a:r>
          </a:p>
          <a:p>
            <a:pPr marL="323248" indent="-323248">
              <a:lnSpc>
                <a:spcPct val="150000"/>
              </a:lnSpc>
              <a:spcBef>
                <a:spcPts val="0"/>
              </a:spcBef>
            </a:pPr>
            <a:r>
              <a:rPr lang="tr-TR" sz="1710">
                <a:latin typeface="Times New Roman" panose="02020603050405020304" pitchFamily="18" charset="0"/>
                <a:cs typeface="Times New Roman" panose="02020603050405020304" pitchFamily="18" charset="0"/>
              </a:rPr>
              <a:t>Faaliyeti maliyet-etkinlik analizi çerçevesinde  daha iyi yapabilecek bir kuruluş var mı?</a:t>
            </a:r>
          </a:p>
          <a:p>
            <a:pPr marL="323248" indent="-323248">
              <a:lnSpc>
                <a:spcPct val="150000"/>
              </a:lnSpc>
              <a:spcBef>
                <a:spcPts val="0"/>
              </a:spcBef>
            </a:pPr>
            <a:r>
              <a:rPr lang="tr-TR" sz="1710">
                <a:latin typeface="Times New Roman" panose="02020603050405020304" pitchFamily="18" charset="0"/>
                <a:cs typeface="Times New Roman" panose="02020603050405020304" pitchFamily="18" charset="0"/>
              </a:rPr>
              <a:t>Riskten kaçınmak adına faaliyeti başka bir döneme ertelemek veya alternatif bir faaliyetle ikame etmenin hedeflerim üzerinde etkisi nedir?</a:t>
            </a:r>
          </a:p>
          <a:p>
            <a:pPr marL="323248" indent="-323248">
              <a:lnSpc>
                <a:spcPct val="150000"/>
              </a:lnSpc>
              <a:spcBef>
                <a:spcPts val="0"/>
              </a:spcBef>
            </a:pPr>
            <a:r>
              <a:rPr lang="tr-TR" sz="1710">
                <a:latin typeface="Times New Roman" panose="02020603050405020304" pitchFamily="18" charset="0"/>
                <a:cs typeface="Times New Roman" panose="02020603050405020304" pitchFamily="18" charset="0"/>
              </a:rPr>
              <a:t>Fırsatın büyüklüğü riski almaya değer mi?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171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tr-TR" sz="171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6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1069472" y="815748"/>
            <a:ext cx="6071321" cy="560056"/>
          </a:xfrm>
        </p:spPr>
        <p:txBody>
          <a:bodyPr>
            <a:normAutofit/>
          </a:bodyPr>
          <a:lstStyle/>
          <a:p>
            <a:pPr algn="l"/>
            <a:r>
              <a:rPr lang="tr-TR" sz="2263" dirty="0">
                <a:solidFill>
                  <a:srgbClr val="D20028"/>
                </a:solidFill>
              </a:rPr>
              <a:t>RİSKLERE NASIL CEVAP VERİRİM?</a:t>
            </a:r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787838659"/>
              </p:ext>
            </p:extLst>
          </p:nvPr>
        </p:nvGraphicFramePr>
        <p:xfrm>
          <a:off x="410983" y="1742574"/>
          <a:ext cx="8333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Resim 2" descr="Ekran Kırpm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25144"/>
            <a:ext cx="1362265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Unvan 6"/>
          <p:cNvSpPr>
            <a:spLocks noGrp="1"/>
          </p:cNvSpPr>
          <p:nvPr>
            <p:ph type="title"/>
          </p:nvPr>
        </p:nvSpPr>
        <p:spPr>
          <a:xfrm>
            <a:off x="1099906" y="805988"/>
            <a:ext cx="7886701" cy="467256"/>
          </a:xfrm>
        </p:spPr>
        <p:txBody>
          <a:bodyPr>
            <a:normAutofit/>
          </a:bodyPr>
          <a:lstStyle/>
          <a:p>
            <a:pPr algn="l"/>
            <a:r>
              <a:rPr lang="tr-TR" sz="2395" dirty="0">
                <a:solidFill>
                  <a:srgbClr val="C00000"/>
                </a:solidFill>
                <a:latin typeface="Verdana"/>
                <a:cs typeface="Verdana"/>
              </a:rPr>
              <a:t>RİSKLERİ YÖNETME</a:t>
            </a:r>
          </a:p>
        </p:txBody>
      </p:sp>
      <p:graphicFrame>
        <p:nvGraphicFramePr>
          <p:cNvPr id="59" name="Diyagram 58"/>
          <p:cNvGraphicFramePr/>
          <p:nvPr>
            <p:extLst/>
          </p:nvPr>
        </p:nvGraphicFramePr>
        <p:xfrm>
          <a:off x="1246176" y="1883885"/>
          <a:ext cx="718118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" name="Metin kutusu 60"/>
          <p:cNvSpPr txBox="1"/>
          <p:nvPr/>
        </p:nvSpPr>
        <p:spPr>
          <a:xfrm>
            <a:off x="4508744" y="2145011"/>
            <a:ext cx="320502" cy="2198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737" b="1" dirty="0"/>
              <a:t>E</a:t>
            </a:r>
          </a:p>
          <a:p>
            <a:pPr algn="ctr"/>
            <a:r>
              <a:rPr lang="tr-TR" sz="2737" b="1" dirty="0"/>
              <a:t>T</a:t>
            </a:r>
          </a:p>
          <a:p>
            <a:pPr algn="ctr"/>
            <a:r>
              <a:rPr lang="tr-TR" sz="2737" b="1" dirty="0"/>
              <a:t>K</a:t>
            </a:r>
          </a:p>
          <a:p>
            <a:pPr algn="ctr"/>
            <a:r>
              <a:rPr lang="tr-TR" sz="2737" b="1" dirty="0"/>
              <a:t>İ</a:t>
            </a:r>
          </a:p>
          <a:p>
            <a:pPr algn="ctr"/>
            <a:endParaRPr lang="tr-TR" sz="2737" b="1" dirty="0"/>
          </a:p>
        </p:txBody>
      </p:sp>
      <p:sp>
        <p:nvSpPr>
          <p:cNvPr id="62" name="Metin kutusu 61"/>
          <p:cNvSpPr txBox="1"/>
          <p:nvPr/>
        </p:nvSpPr>
        <p:spPr>
          <a:xfrm>
            <a:off x="5043257" y="3661124"/>
            <a:ext cx="2037737" cy="513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737" b="1" dirty="0"/>
              <a:t>O L A S I L I K</a:t>
            </a:r>
          </a:p>
        </p:txBody>
      </p:sp>
    </p:spTree>
    <p:extLst>
      <p:ext uri="{BB962C8B-B14F-4D97-AF65-F5344CB8AC3E}">
        <p14:creationId xmlns:p14="http://schemas.microsoft.com/office/powerpoint/2010/main" val="302512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Unvan 6"/>
          <p:cNvSpPr>
            <a:spLocks noGrp="1"/>
          </p:cNvSpPr>
          <p:nvPr>
            <p:ph type="title"/>
          </p:nvPr>
        </p:nvSpPr>
        <p:spPr>
          <a:xfrm>
            <a:off x="1023022" y="947009"/>
            <a:ext cx="3333980" cy="467256"/>
          </a:xfrm>
        </p:spPr>
        <p:txBody>
          <a:bodyPr>
            <a:normAutofit fontScale="90000"/>
          </a:bodyPr>
          <a:lstStyle/>
          <a:p>
            <a:pPr algn="l"/>
            <a:r>
              <a:rPr lang="tr-TR" sz="2395" dirty="0">
                <a:solidFill>
                  <a:srgbClr val="C00000"/>
                </a:solidFill>
                <a:latin typeface="Verdana"/>
                <a:cs typeface="Verdana"/>
              </a:rPr>
              <a:t>ÖRNEK</a:t>
            </a:r>
            <a:br>
              <a:rPr lang="tr-TR" sz="2395" dirty="0">
                <a:solidFill>
                  <a:srgbClr val="C00000"/>
                </a:solidFill>
                <a:latin typeface="Verdana"/>
                <a:cs typeface="Verdana"/>
              </a:rPr>
            </a:br>
            <a:r>
              <a:rPr lang="tr-TR" sz="2395" dirty="0">
                <a:solidFill>
                  <a:srgbClr val="C00000"/>
                </a:solidFill>
                <a:latin typeface="Verdana"/>
                <a:cs typeface="Verdana"/>
              </a:rPr>
              <a:t>RİSKLERİ YÖNETME</a:t>
            </a:r>
          </a:p>
        </p:txBody>
      </p:sp>
      <p:sp>
        <p:nvSpPr>
          <p:cNvPr id="23" name="Yuvarlatılmış Dikdörtgen 22"/>
          <p:cNvSpPr/>
          <p:nvPr/>
        </p:nvSpPr>
        <p:spPr>
          <a:xfrm>
            <a:off x="1015286" y="1580926"/>
            <a:ext cx="7394032" cy="756385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710">
                <a:solidFill>
                  <a:schemeClr val="tx1"/>
                </a:solidFill>
              </a:rPr>
              <a:t>İdareniz yeni bir Bilişim Teknolojileri(BT) Sistemi almaya karar verdi.</a:t>
            </a:r>
            <a:endParaRPr lang="tr-TR" sz="1710" dirty="0">
              <a:solidFill>
                <a:schemeClr val="tx1"/>
              </a:solidFill>
            </a:endParaRPr>
          </a:p>
        </p:txBody>
      </p:sp>
      <p:sp>
        <p:nvSpPr>
          <p:cNvPr id="24" name="Yuvarlatılmış Dikdörtgen 23"/>
          <p:cNvSpPr/>
          <p:nvPr/>
        </p:nvSpPr>
        <p:spPr>
          <a:xfrm>
            <a:off x="1015286" y="2503973"/>
            <a:ext cx="7394032" cy="3227501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171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Risklerinizi tespit ettiniz.</a:t>
            </a:r>
          </a:p>
          <a:p>
            <a:pPr>
              <a:lnSpc>
                <a:spcPct val="150000"/>
              </a:lnSpc>
            </a:pPr>
            <a:r>
              <a:rPr lang="tr-TR" sz="171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1: </a:t>
            </a:r>
            <a:r>
              <a:rPr lang="tr-TR" sz="1710" dirty="0">
                <a:solidFill>
                  <a:schemeClr val="tx1"/>
                </a:solidFill>
              </a:rPr>
              <a:t>Yeni sistemin yanıt süresinin yetersiz olması.</a:t>
            </a:r>
            <a:endParaRPr lang="tr-TR" sz="171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tr-TR" sz="171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2: </a:t>
            </a:r>
            <a:r>
              <a:rPr lang="tr-TR" sz="1710" dirty="0">
                <a:solidFill>
                  <a:schemeClr val="tx1"/>
                </a:solidFill>
              </a:rPr>
              <a:t>Eski BT sisteminden yeni sisteme verilerin doğru şekilde aktarılmaması.</a:t>
            </a:r>
            <a:endParaRPr lang="tr-TR" sz="171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tr-TR" sz="171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3: </a:t>
            </a:r>
            <a:r>
              <a:rPr lang="tr-TR" sz="1710" dirty="0">
                <a:solidFill>
                  <a:schemeClr val="tx1"/>
                </a:solidFill>
              </a:rPr>
              <a:t>Yeni BT sistemini işletecek yetkinliğin olmaması</a:t>
            </a:r>
          </a:p>
          <a:p>
            <a:pPr>
              <a:lnSpc>
                <a:spcPct val="150000"/>
              </a:lnSpc>
            </a:pPr>
            <a:r>
              <a:rPr lang="tr-TR" sz="171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4: </a:t>
            </a:r>
            <a:r>
              <a:rPr lang="tr-TR" sz="1710" dirty="0">
                <a:solidFill>
                  <a:schemeClr val="tx1"/>
                </a:solidFill>
              </a:rPr>
              <a:t>Yeni BT sisteminin çalışmaması.</a:t>
            </a:r>
          </a:p>
        </p:txBody>
      </p:sp>
    </p:spTree>
    <p:extLst>
      <p:ext uri="{BB962C8B-B14F-4D97-AF65-F5344CB8AC3E}">
        <p14:creationId xmlns:p14="http://schemas.microsoft.com/office/powerpoint/2010/main" val="312585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690620" y="1555286"/>
            <a:ext cx="7873204" cy="372931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1710" b="1" i="1" dirty="0"/>
              <a:t>Risk 1: </a:t>
            </a:r>
            <a:r>
              <a:rPr lang="tr-TR" sz="1710" i="1" dirty="0">
                <a:solidFill>
                  <a:schemeClr val="tx1"/>
                </a:solidFill>
              </a:rPr>
              <a:t>Yeni sistemin yanıt süresinin yetersiz olması.</a:t>
            </a:r>
            <a:endParaRPr lang="tr-TR" sz="171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tr-TR" sz="1710" b="1" i="1" dirty="0"/>
              <a:t>   </a:t>
            </a:r>
          </a:p>
          <a:p>
            <a:pPr>
              <a:lnSpc>
                <a:spcPct val="150000"/>
              </a:lnSpc>
            </a:pPr>
            <a:r>
              <a:rPr lang="tr-TR" sz="1710" b="1" i="1" dirty="0">
                <a:solidFill>
                  <a:schemeClr val="tx1"/>
                </a:solidFill>
              </a:rPr>
              <a:t>Kabul et: </a:t>
            </a:r>
            <a:r>
              <a:rPr lang="tr-TR" sz="1710" b="1" i="1" dirty="0"/>
              <a:t>Size yeni sistemin 5 saniyelik bir yanıt hızı olduğu söylendi. Bu süre, mevcut sisteminkine benzer bir süre olduğundan daha hızlı olmasına ihtiyacınız olmadığına karar verebilirsiniz.</a:t>
            </a:r>
          </a:p>
        </p:txBody>
      </p:sp>
      <p:sp>
        <p:nvSpPr>
          <p:cNvPr id="6" name="Unvan 6"/>
          <p:cNvSpPr txBox="1">
            <a:spLocks/>
          </p:cNvSpPr>
          <p:nvPr/>
        </p:nvSpPr>
        <p:spPr>
          <a:xfrm>
            <a:off x="1023022" y="922569"/>
            <a:ext cx="3333980" cy="608277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>
                <a:solidFill>
                  <a:srgbClr val="C00000"/>
                </a:solidFill>
                <a:latin typeface="Verdana"/>
                <a:cs typeface="Verdana"/>
              </a:rPr>
              <a:t>ÖRNEK</a:t>
            </a:r>
            <a:br>
              <a:rPr lang="tr-TR" sz="2395">
                <a:solidFill>
                  <a:srgbClr val="C00000"/>
                </a:solidFill>
                <a:latin typeface="Verdana"/>
                <a:cs typeface="Verdana"/>
              </a:rPr>
            </a:br>
            <a:r>
              <a:rPr lang="tr-TR" sz="2395">
                <a:solidFill>
                  <a:srgbClr val="C00000"/>
                </a:solidFill>
                <a:latin typeface="Verdana"/>
                <a:cs typeface="Verdana"/>
              </a:rPr>
              <a:t>RİSKLERİ YÖNETME</a:t>
            </a:r>
            <a:endParaRPr lang="tr-TR" sz="2395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7162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Yuvarlatılmış Dikdörtgen 21"/>
          <p:cNvSpPr/>
          <p:nvPr/>
        </p:nvSpPr>
        <p:spPr>
          <a:xfrm>
            <a:off x="679465" y="1484784"/>
            <a:ext cx="8153581" cy="518457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tr-TR" sz="1710" i="1" u="sng" dirty="0">
                <a:solidFill>
                  <a:schemeClr val="tx1"/>
                </a:solidFill>
              </a:rPr>
              <a:t>Risk 2:</a:t>
            </a:r>
            <a:r>
              <a:rPr lang="tr-TR" sz="1710" dirty="0">
                <a:solidFill>
                  <a:schemeClr val="tx1"/>
                </a:solidFill>
              </a:rPr>
              <a:t>Eski BT sisteminden yeni sisteme verilerin doğru şekilde aktarılmaması.</a:t>
            </a:r>
            <a:endParaRPr lang="tr-TR" sz="171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tr-TR" sz="1710" b="1" i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tr-TR" sz="1710" b="1" i="1" dirty="0">
                <a:solidFill>
                  <a:schemeClr val="tx1"/>
                </a:solidFill>
              </a:rPr>
              <a:t>Kontrol et: Verinin doğru şekilde aktarılmasını sağlamak için kontrol faaliyeti belirlemeniz gerekiyor.</a:t>
            </a:r>
          </a:p>
          <a:p>
            <a:pPr marL="323248" indent="-323248">
              <a:buFont typeface="Wingdings" panose="05000000000000000000" pitchFamily="2" charset="2"/>
              <a:buChar char="Ø"/>
            </a:pPr>
            <a:r>
              <a:rPr lang="tr-TR" sz="1710" b="1" i="1" u="sng" dirty="0">
                <a:solidFill>
                  <a:schemeClr val="tx1"/>
                </a:solidFill>
              </a:rPr>
              <a:t>Yönlendirici Kontroller: </a:t>
            </a:r>
            <a:r>
              <a:rPr lang="tr-TR" sz="1710" i="1" dirty="0">
                <a:solidFill>
                  <a:schemeClr val="tx1"/>
                </a:solidFill>
              </a:rPr>
              <a:t>Yeni sistemi geliştirme üzerine çalışan BT personelinin yeterli nitelik ve deneyime sahip olmasını sağlarsınız.</a:t>
            </a:r>
          </a:p>
          <a:p>
            <a:pPr marL="323248" indent="-323248">
              <a:buFont typeface="Wingdings" panose="05000000000000000000" pitchFamily="2" charset="2"/>
              <a:buChar char="Ø"/>
            </a:pPr>
            <a:r>
              <a:rPr lang="tr-TR" sz="1710" b="1" i="1" u="sng" dirty="0">
                <a:solidFill>
                  <a:schemeClr val="tx1"/>
                </a:solidFill>
              </a:rPr>
              <a:t>Önleyici Kontroller: </a:t>
            </a:r>
            <a:r>
              <a:rPr lang="tr-TR" sz="1710" i="1" dirty="0">
                <a:solidFill>
                  <a:schemeClr val="tx1"/>
                </a:solidFill>
              </a:rPr>
              <a:t>Aktarım sırasında verinin bozulmadığından emin olmak için sistemi kabul etmeden önce yeni BT sistemi üzerinde test yaparsınız.</a:t>
            </a:r>
          </a:p>
          <a:p>
            <a:pPr marL="323248" indent="-323248">
              <a:buFont typeface="Wingdings" panose="05000000000000000000" pitchFamily="2" charset="2"/>
              <a:buChar char="Ø"/>
            </a:pPr>
            <a:r>
              <a:rPr lang="tr-TR" sz="1710" b="1" i="1" u="sng" dirty="0">
                <a:solidFill>
                  <a:schemeClr val="tx1"/>
                </a:solidFill>
              </a:rPr>
              <a:t>Tespit Edici Kontroller: </a:t>
            </a:r>
            <a:r>
              <a:rPr lang="tr-TR" sz="1710" i="1" dirty="0">
                <a:solidFill>
                  <a:schemeClr val="tx1"/>
                </a:solidFill>
              </a:rPr>
              <a:t>Yeni sistemi işletmeye başladıktan bir ay sonra, eski sistemden yeni sisteme aktarılan sürekli verilerin doğru olup olmadığını anlamak için test yaparsınız.</a:t>
            </a:r>
          </a:p>
          <a:p>
            <a:pPr marL="323248" indent="-323248">
              <a:buFont typeface="Wingdings" panose="05000000000000000000" pitchFamily="2" charset="2"/>
              <a:buChar char="Ø"/>
            </a:pPr>
            <a:r>
              <a:rPr lang="tr-TR" sz="1710" b="1" i="1" u="sng" dirty="0">
                <a:solidFill>
                  <a:schemeClr val="tx1"/>
                </a:solidFill>
              </a:rPr>
              <a:t>Düzeltici Kontroller:</a:t>
            </a:r>
            <a:r>
              <a:rPr lang="tr-TR" sz="1710" i="1" dirty="0">
                <a:solidFill>
                  <a:schemeClr val="tx1"/>
                </a:solidFill>
              </a:rPr>
              <a:t> Eski sistemden aktarılan veri ile yeni sistemdeki verilerin karşılaştırılması sonucu hatalı veri olduğu tespit edilmişse programda gerekli değişikliği yaparsınız/yaptırırsınız.</a:t>
            </a:r>
            <a:endParaRPr lang="tr-TR" sz="1710" b="1" i="1" dirty="0">
              <a:solidFill>
                <a:schemeClr val="tx1"/>
              </a:solidFill>
            </a:endParaRPr>
          </a:p>
        </p:txBody>
      </p:sp>
      <p:sp>
        <p:nvSpPr>
          <p:cNvPr id="23" name="Unvan 6"/>
          <p:cNvSpPr>
            <a:spLocks noGrp="1"/>
          </p:cNvSpPr>
          <p:nvPr>
            <p:ph type="title"/>
          </p:nvPr>
        </p:nvSpPr>
        <p:spPr>
          <a:xfrm>
            <a:off x="1979712" y="476672"/>
            <a:ext cx="3333980" cy="467256"/>
          </a:xfrm>
        </p:spPr>
        <p:txBody>
          <a:bodyPr>
            <a:normAutofit fontScale="90000"/>
          </a:bodyPr>
          <a:lstStyle/>
          <a:p>
            <a:pPr algn="l"/>
            <a:r>
              <a:rPr lang="tr-TR" sz="2395" dirty="0">
                <a:solidFill>
                  <a:srgbClr val="C00000"/>
                </a:solidFill>
                <a:latin typeface="Verdana"/>
                <a:cs typeface="Verdana"/>
              </a:rPr>
              <a:t>ÖRNEK</a:t>
            </a:r>
            <a:br>
              <a:rPr lang="tr-TR" sz="2395" dirty="0">
                <a:solidFill>
                  <a:srgbClr val="C00000"/>
                </a:solidFill>
                <a:latin typeface="Verdana"/>
                <a:cs typeface="Verdana"/>
              </a:rPr>
            </a:br>
            <a:r>
              <a:rPr lang="tr-TR" sz="2395" dirty="0">
                <a:solidFill>
                  <a:srgbClr val="C00000"/>
                </a:solidFill>
                <a:latin typeface="Verdana"/>
                <a:cs typeface="Verdana"/>
              </a:rPr>
              <a:t>RİSKLERİ YÖNETME</a:t>
            </a:r>
          </a:p>
        </p:txBody>
      </p:sp>
    </p:spTree>
    <p:extLst>
      <p:ext uri="{BB962C8B-B14F-4D97-AF65-F5344CB8AC3E}">
        <p14:creationId xmlns:p14="http://schemas.microsoft.com/office/powerpoint/2010/main" val="18538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679465" y="1684420"/>
            <a:ext cx="8153581" cy="1704139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710" i="1" u="sng" dirty="0">
                <a:solidFill>
                  <a:schemeClr val="tx1"/>
                </a:solidFill>
              </a:rPr>
              <a:t>Risk 3: </a:t>
            </a:r>
            <a:r>
              <a:rPr lang="tr-TR" sz="1710" dirty="0">
                <a:solidFill>
                  <a:schemeClr val="tx1"/>
                </a:solidFill>
              </a:rPr>
              <a:t>Yeni BT sistemini işletecek yetkinliğin olmaması</a:t>
            </a:r>
            <a:endParaRPr lang="tr-TR" sz="1710" i="1" dirty="0">
              <a:solidFill>
                <a:schemeClr val="tx1"/>
              </a:solidFill>
            </a:endParaRPr>
          </a:p>
          <a:p>
            <a:endParaRPr lang="tr-TR" sz="1710" i="1" dirty="0">
              <a:solidFill>
                <a:schemeClr val="tx1"/>
              </a:solidFill>
            </a:endParaRPr>
          </a:p>
          <a:p>
            <a:r>
              <a:rPr lang="tr-TR" sz="1710" b="1" i="1" dirty="0">
                <a:solidFill>
                  <a:schemeClr val="tx1"/>
                </a:solidFill>
              </a:rPr>
              <a:t>Devret: </a:t>
            </a:r>
            <a:r>
              <a:rPr lang="tr-TR" sz="1710" i="1" dirty="0">
                <a:solidFill>
                  <a:schemeClr val="tx1"/>
                </a:solidFill>
              </a:rPr>
              <a:t>Yeni sistemin işletilmesinin sorumluluğunu makul bir süre hizmeti satın aldığınız yere devredersiniz.</a:t>
            </a:r>
            <a:endParaRPr lang="tr-TR" sz="1710" b="1" i="1" dirty="0">
              <a:solidFill>
                <a:schemeClr val="tx1"/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679465" y="3580861"/>
            <a:ext cx="8153581" cy="2256336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710" i="1" u="sng" dirty="0">
                <a:solidFill>
                  <a:schemeClr val="tx1"/>
                </a:solidFill>
              </a:rPr>
              <a:t>Risk 4:</a:t>
            </a:r>
            <a:r>
              <a:rPr lang="tr-TR" sz="1710" u="sng" dirty="0">
                <a:solidFill>
                  <a:schemeClr val="tx1"/>
                </a:solidFill>
              </a:rPr>
              <a:t>Yeni </a:t>
            </a:r>
            <a:r>
              <a:rPr lang="tr-TR" sz="1710" dirty="0">
                <a:solidFill>
                  <a:schemeClr val="tx1"/>
                </a:solidFill>
              </a:rPr>
              <a:t>BT sisteminin çalışmaması</a:t>
            </a:r>
            <a:endParaRPr lang="tr-TR" sz="171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sz="1710" i="1" dirty="0">
              <a:solidFill>
                <a:schemeClr val="tx1"/>
              </a:solidFill>
            </a:endParaRPr>
          </a:p>
          <a:p>
            <a:r>
              <a:rPr lang="tr-TR" sz="1710" b="1" i="1" dirty="0">
                <a:solidFill>
                  <a:schemeClr val="tx1"/>
                </a:solidFill>
              </a:rPr>
              <a:t>Kaçın: </a:t>
            </a:r>
            <a:r>
              <a:rPr lang="tr-TR" sz="1710" i="1" dirty="0">
                <a:solidFill>
                  <a:schemeClr val="tx1"/>
                </a:solidFill>
              </a:rPr>
              <a:t>Eğer yeni BT sisteminin test aşamasında çalışmadığı anlaşılırsa, bu sistemi almaktan vazgeçersiniz. Alternatif bir BT sistemi araştırırsınız.</a:t>
            </a:r>
            <a:endParaRPr lang="tr-TR" sz="1710" b="1" i="1" dirty="0">
              <a:solidFill>
                <a:schemeClr val="tx1"/>
              </a:solidFill>
            </a:endParaRPr>
          </a:p>
          <a:p>
            <a:endParaRPr lang="tr-TR" sz="1710" b="1" i="1" dirty="0">
              <a:solidFill>
                <a:schemeClr val="tx1"/>
              </a:solidFill>
            </a:endParaRPr>
          </a:p>
          <a:p>
            <a:r>
              <a:rPr lang="tr-TR" sz="1710" b="1" i="1" dirty="0">
                <a:solidFill>
                  <a:schemeClr val="tx1"/>
                </a:solidFill>
              </a:rPr>
              <a:t>Fırsatı Değerlendir:</a:t>
            </a:r>
            <a:r>
              <a:rPr lang="tr-TR" sz="1710" i="1" dirty="0">
                <a:solidFill>
                  <a:schemeClr val="tx1"/>
                </a:solidFill>
              </a:rPr>
              <a:t> Yeni BT sisteminiz daha etkin çalışmanızı sağlıyor, işlerinizi kolaylaştırıyor ve başka işlerle uğraşmak üzere personelinize daha fazla zaman bırakıyor.  </a:t>
            </a:r>
          </a:p>
        </p:txBody>
      </p:sp>
      <p:sp>
        <p:nvSpPr>
          <p:cNvPr id="6" name="Unvan 6"/>
          <p:cNvSpPr txBox="1">
            <a:spLocks/>
          </p:cNvSpPr>
          <p:nvPr/>
        </p:nvSpPr>
        <p:spPr>
          <a:xfrm>
            <a:off x="1023022" y="947009"/>
            <a:ext cx="3333980" cy="467256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>
                <a:solidFill>
                  <a:srgbClr val="C00000"/>
                </a:solidFill>
                <a:latin typeface="Verdana"/>
                <a:cs typeface="Verdana"/>
              </a:rPr>
              <a:t>ÖRNEK</a:t>
            </a:r>
            <a:br>
              <a:rPr lang="tr-TR" sz="2395">
                <a:solidFill>
                  <a:srgbClr val="C00000"/>
                </a:solidFill>
                <a:latin typeface="Verdana"/>
                <a:cs typeface="Verdana"/>
              </a:rPr>
            </a:br>
            <a:r>
              <a:rPr lang="tr-TR" sz="2395">
                <a:solidFill>
                  <a:srgbClr val="C00000"/>
                </a:solidFill>
                <a:latin typeface="Verdana"/>
                <a:cs typeface="Verdana"/>
              </a:rPr>
              <a:t>RİSKLERİ YÖNETME</a:t>
            </a:r>
            <a:endParaRPr lang="tr-TR" sz="2395" dirty="0">
              <a:solidFill>
                <a:srgbClr val="C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9738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858428" y="1377752"/>
            <a:ext cx="7501904" cy="5001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61" algn="ctr">
              <a:lnSpc>
                <a:spcPct val="150000"/>
              </a:lnSpc>
              <a:spcBef>
                <a:spcPts val="86"/>
              </a:spcBef>
              <a:tabLst>
                <a:tab pos="206360" algn="l"/>
              </a:tabLst>
            </a:pPr>
            <a:r>
              <a:rPr lang="tr-TR" sz="1710" dirty="0" smtClean="0">
                <a:latin typeface="Arial"/>
                <a:cs typeface="Arial"/>
              </a:rPr>
              <a:t>Kurumumuz;</a:t>
            </a:r>
            <a:endParaRPr lang="tr-TR" sz="1710" dirty="0">
              <a:latin typeface="Arial"/>
              <a:cs typeface="Arial"/>
            </a:endParaRPr>
          </a:p>
          <a:p>
            <a:pPr marL="10861" algn="ctr">
              <a:lnSpc>
                <a:spcPct val="150000"/>
              </a:lnSpc>
              <a:spcBef>
                <a:spcPts val="86"/>
              </a:spcBef>
              <a:tabLst>
                <a:tab pos="206360" algn="l"/>
              </a:tabLst>
            </a:pPr>
            <a:r>
              <a:rPr lang="tr-TR" sz="1710" dirty="0">
                <a:latin typeface="Arial"/>
                <a:cs typeface="Arial"/>
              </a:rPr>
              <a:t>		</a:t>
            </a:r>
            <a:r>
              <a:rPr lang="tr-TR" sz="1710" dirty="0" smtClean="0">
                <a:latin typeface="Arial"/>
                <a:cs typeface="Arial"/>
              </a:rPr>
              <a:t>hedeflerini </a:t>
            </a:r>
            <a:r>
              <a:rPr lang="tr-TR" sz="1710" dirty="0">
                <a:latin typeface="Arial"/>
                <a:cs typeface="Arial"/>
              </a:rPr>
              <a:t>gerçekleştirip gerçekleştirmeyeceklerini </a:t>
            </a:r>
          </a:p>
          <a:p>
            <a:pPr marL="10861" algn="ctr">
              <a:lnSpc>
                <a:spcPct val="150000"/>
              </a:lnSpc>
              <a:spcBef>
                <a:spcPts val="86"/>
              </a:spcBef>
              <a:tabLst>
                <a:tab pos="206360" algn="l"/>
              </a:tabLst>
            </a:pPr>
            <a:r>
              <a:rPr lang="tr-TR" sz="1710" dirty="0">
                <a:latin typeface="Arial"/>
                <a:cs typeface="Arial"/>
              </a:rPr>
              <a:t>veya </a:t>
            </a:r>
          </a:p>
          <a:p>
            <a:pPr marL="10861" algn="ctr">
              <a:lnSpc>
                <a:spcPct val="150000"/>
              </a:lnSpc>
              <a:spcBef>
                <a:spcPts val="86"/>
              </a:spcBef>
              <a:tabLst>
                <a:tab pos="206360" algn="l"/>
              </a:tabLst>
            </a:pPr>
            <a:r>
              <a:rPr lang="tr-TR" sz="1710" dirty="0">
                <a:latin typeface="Arial"/>
                <a:cs typeface="Arial"/>
              </a:rPr>
              <a:t>ne zaman gerçekleştireceklerini belirsiz  kılan </a:t>
            </a:r>
          </a:p>
          <a:p>
            <a:pPr marL="10861" algn="ctr">
              <a:lnSpc>
                <a:spcPct val="150000"/>
              </a:lnSpc>
              <a:spcBef>
                <a:spcPts val="86"/>
              </a:spcBef>
              <a:tabLst>
                <a:tab pos="206360" algn="l"/>
              </a:tabLst>
            </a:pPr>
            <a:r>
              <a:rPr lang="tr-TR" sz="1710" dirty="0">
                <a:latin typeface="Arial"/>
                <a:cs typeface="Arial"/>
              </a:rPr>
              <a:t>iç/dış faktörler ve etkilerle karşılaşır.</a:t>
            </a:r>
          </a:p>
          <a:p>
            <a:pPr marL="10861" algn="ctr">
              <a:lnSpc>
                <a:spcPct val="150000"/>
              </a:lnSpc>
              <a:spcBef>
                <a:spcPts val="86"/>
              </a:spcBef>
              <a:tabLst>
                <a:tab pos="206360" algn="l"/>
              </a:tabLst>
            </a:pPr>
            <a:endParaRPr lang="tr-TR" sz="1710" dirty="0">
              <a:latin typeface="Arial"/>
              <a:cs typeface="Arial"/>
            </a:endParaRPr>
          </a:p>
          <a:p>
            <a:pPr marL="10861">
              <a:lnSpc>
                <a:spcPct val="150000"/>
              </a:lnSpc>
              <a:spcBef>
                <a:spcPts val="526"/>
              </a:spcBef>
              <a:tabLst>
                <a:tab pos="206360" algn="l"/>
              </a:tabLst>
            </a:pPr>
            <a:endParaRPr lang="tr-TR" sz="1710" dirty="0">
              <a:latin typeface="Arial"/>
              <a:cs typeface="Arial"/>
            </a:endParaRPr>
          </a:p>
          <a:p>
            <a:pPr marL="10861">
              <a:lnSpc>
                <a:spcPct val="150000"/>
              </a:lnSpc>
              <a:spcBef>
                <a:spcPts val="526"/>
              </a:spcBef>
              <a:tabLst>
                <a:tab pos="206360" algn="l"/>
              </a:tabLst>
            </a:pPr>
            <a:endParaRPr lang="tr-TR" sz="1710" dirty="0">
              <a:latin typeface="Arial"/>
              <a:cs typeface="Arial"/>
            </a:endParaRPr>
          </a:p>
          <a:p>
            <a:pPr marL="10861">
              <a:lnSpc>
                <a:spcPct val="150000"/>
              </a:lnSpc>
              <a:spcBef>
                <a:spcPts val="526"/>
              </a:spcBef>
              <a:tabLst>
                <a:tab pos="206360" algn="l"/>
              </a:tabLst>
            </a:pPr>
            <a:endParaRPr lang="tr-TR" sz="1710" dirty="0">
              <a:latin typeface="Arial"/>
              <a:cs typeface="Arial"/>
            </a:endParaRPr>
          </a:p>
          <a:p>
            <a:pPr marL="10861">
              <a:lnSpc>
                <a:spcPct val="150000"/>
              </a:lnSpc>
              <a:spcBef>
                <a:spcPts val="526"/>
              </a:spcBef>
              <a:tabLst>
                <a:tab pos="206360" algn="l"/>
              </a:tabLst>
            </a:pPr>
            <a:endParaRPr lang="tr-TR" sz="1710" dirty="0">
              <a:latin typeface="Arial"/>
              <a:cs typeface="Arial"/>
            </a:endParaRPr>
          </a:p>
          <a:p>
            <a:pPr marL="10861">
              <a:lnSpc>
                <a:spcPct val="150000"/>
              </a:lnSpc>
              <a:spcBef>
                <a:spcPts val="526"/>
              </a:spcBef>
              <a:tabLst>
                <a:tab pos="206360" algn="l"/>
              </a:tabLst>
            </a:pPr>
            <a:endParaRPr lang="tr-TR" sz="513" dirty="0">
              <a:latin typeface="Arial"/>
              <a:cs typeface="Arial"/>
            </a:endParaRPr>
          </a:p>
          <a:p>
            <a:pPr marL="10861" algn="ctr">
              <a:lnSpc>
                <a:spcPct val="150000"/>
              </a:lnSpc>
              <a:spcBef>
                <a:spcPts val="526"/>
              </a:spcBef>
              <a:tabLst>
                <a:tab pos="206360" algn="l"/>
              </a:tabLst>
            </a:pPr>
            <a:r>
              <a:rPr lang="tr-TR" sz="1710" dirty="0" smtClean="0">
                <a:latin typeface="Arial"/>
                <a:cs typeface="Arial"/>
              </a:rPr>
              <a:t>Kurumumuzun hedefleri </a:t>
            </a:r>
            <a:r>
              <a:rPr lang="tr-TR" sz="1710" dirty="0">
                <a:latin typeface="Arial"/>
                <a:cs typeface="Arial"/>
              </a:rPr>
              <a:t>üzerindeki bu belirsizlik etkisi </a:t>
            </a:r>
            <a:r>
              <a:rPr lang="tr-TR" sz="1710" b="1" dirty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lang="tr-TR" sz="1710" b="1" dirty="0" err="1">
                <a:solidFill>
                  <a:srgbClr val="FF0000"/>
                </a:solidFill>
                <a:latin typeface="Arial"/>
                <a:cs typeface="Arial"/>
              </a:rPr>
              <a:t>risk”</a:t>
            </a:r>
            <a:r>
              <a:rPr lang="tr-TR" sz="1710" dirty="0" err="1">
                <a:latin typeface="Arial"/>
                <a:cs typeface="Arial"/>
              </a:rPr>
              <a:t>tir</a:t>
            </a:r>
            <a:r>
              <a:rPr lang="tr-TR" sz="1710" dirty="0">
                <a:latin typeface="Arial"/>
                <a:cs typeface="Arial"/>
              </a:rPr>
              <a:t>.</a:t>
            </a:r>
            <a:endParaRPr lang="tr-TR" sz="1710" dirty="0">
              <a:latin typeface="Verdana"/>
              <a:cs typeface="Verdana"/>
            </a:endParaRPr>
          </a:p>
        </p:txBody>
      </p:sp>
      <p:sp>
        <p:nvSpPr>
          <p:cNvPr id="11" name="Unvan 3"/>
          <p:cNvSpPr txBox="1">
            <a:spLocks/>
          </p:cNvSpPr>
          <p:nvPr/>
        </p:nvSpPr>
        <p:spPr>
          <a:xfrm>
            <a:off x="1061108" y="819633"/>
            <a:ext cx="7454243" cy="55811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 spc="-239" dirty="0" smtClean="0">
                <a:solidFill>
                  <a:srgbClr val="BF2026"/>
                </a:solidFill>
                <a:latin typeface="Verdana"/>
                <a:cs typeface="Verdana"/>
              </a:rPr>
              <a:t>Kurumsal  Risk</a:t>
            </a:r>
            <a:r>
              <a:rPr lang="tr-TR" sz="2395" spc="-111" dirty="0" smtClean="0">
                <a:solidFill>
                  <a:srgbClr val="BF2026"/>
                </a:solidFill>
                <a:latin typeface="Verdana"/>
                <a:cs typeface="Verdana"/>
              </a:rPr>
              <a:t> </a:t>
            </a:r>
            <a:r>
              <a:rPr lang="tr-TR" sz="2395" spc="-145" dirty="0">
                <a:solidFill>
                  <a:srgbClr val="BF2026"/>
                </a:solidFill>
                <a:latin typeface="Verdana"/>
                <a:cs typeface="Verdana"/>
              </a:rPr>
              <a:t>Nedir?</a:t>
            </a:r>
            <a:r>
              <a:rPr lang="tr-TR" sz="2395" dirty="0">
                <a:latin typeface="Verdana"/>
                <a:cs typeface="Verdana"/>
              </a:rPr>
              <a:t/>
            </a:r>
            <a:br>
              <a:rPr lang="tr-TR" sz="2395" dirty="0">
                <a:latin typeface="Verdana"/>
                <a:cs typeface="Verdana"/>
              </a:rPr>
            </a:br>
            <a:endParaRPr lang="tr-TR" sz="2395" dirty="0"/>
          </a:p>
        </p:txBody>
      </p:sp>
      <p:sp>
        <p:nvSpPr>
          <p:cNvPr id="12" name="object 4"/>
          <p:cNvSpPr/>
          <p:nvPr/>
        </p:nvSpPr>
        <p:spPr>
          <a:xfrm>
            <a:off x="2327415" y="3533602"/>
            <a:ext cx="4563927" cy="2291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endParaRPr sz="1539"/>
          </a:p>
        </p:txBody>
      </p:sp>
    </p:spTree>
    <p:extLst>
      <p:ext uri="{BB962C8B-B14F-4D97-AF65-F5344CB8AC3E}">
        <p14:creationId xmlns:p14="http://schemas.microsoft.com/office/powerpoint/2010/main" val="10457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/>
          </p:cNvSpPr>
          <p:nvPr>
            <p:ph type="title"/>
          </p:nvPr>
        </p:nvSpPr>
        <p:spPr>
          <a:xfrm>
            <a:off x="1087926" y="801210"/>
            <a:ext cx="7468009" cy="536134"/>
          </a:xfrm>
        </p:spPr>
        <p:txBody>
          <a:bodyPr>
            <a:normAutofit/>
          </a:bodyPr>
          <a:lstStyle/>
          <a:p>
            <a:pPr algn="l"/>
            <a:r>
              <a:rPr lang="tr-TR" sz="2395" dirty="0">
                <a:solidFill>
                  <a:srgbClr val="D20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ETKİLİ RİSK YÖNETİMİNİN FAYDALARI</a:t>
            </a:r>
          </a:p>
        </p:txBody>
      </p:sp>
      <p:sp>
        <p:nvSpPr>
          <p:cNvPr id="23" name="Rectangle 3"/>
          <p:cNvSpPr>
            <a:spLocks noGrp="1"/>
          </p:cNvSpPr>
          <p:nvPr>
            <p:ph idx="1"/>
          </p:nvPr>
        </p:nvSpPr>
        <p:spPr>
          <a:xfrm>
            <a:off x="1195682" y="1776760"/>
            <a:ext cx="7252499" cy="37014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Yönetimin gerçekten önemli </a:t>
            </a:r>
            <a:r>
              <a:rPr lang="tr-TR" sz="171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işlere odaklanmasını </a:t>
            </a: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sağlar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Krizlere karşı daha kısa </a:t>
            </a:r>
            <a:r>
              <a:rPr lang="tr-TR" sz="171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zamanda müdahale </a:t>
            </a: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edilmesini sağlar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Daha az </a:t>
            </a:r>
            <a:r>
              <a:rPr lang="tr-TR" sz="171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sürprizle</a:t>
            </a: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karşılaşılmasını sağlar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 işlerin </a:t>
            </a:r>
            <a:r>
              <a:rPr lang="tr-TR" sz="171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doğru yoldan </a:t>
            </a: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yapılmasını sağlar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1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Kurumsal amaçlara </a:t>
            </a: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ulaşılmasında büyük etkisi vardır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Genel düzeyde kontrol </a:t>
            </a:r>
            <a:r>
              <a:rPr lang="tr-TR" sz="171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maliyetlerini düşürür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alma, </a:t>
            </a:r>
            <a:r>
              <a:rPr lang="tr-TR" sz="171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karar alma süreçlerinde </a:t>
            </a:r>
            <a:r>
              <a:rPr lang="tr-TR" sz="17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yönetime önemli bilgiler sağlar</a:t>
            </a:r>
          </a:p>
        </p:txBody>
      </p:sp>
    </p:spTree>
    <p:extLst>
      <p:ext uri="{BB962C8B-B14F-4D97-AF65-F5344CB8AC3E}">
        <p14:creationId xmlns:p14="http://schemas.microsoft.com/office/powerpoint/2010/main" val="174612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02" y="707874"/>
            <a:ext cx="5882688" cy="5882688"/>
          </a:xfrm>
          <a:prstGeom prst="rect">
            <a:avLst/>
          </a:prstGeom>
        </p:spPr>
      </p:pic>
      <p:sp>
        <p:nvSpPr>
          <p:cNvPr id="5" name="İçerik Yer Tutucusu 4"/>
          <p:cNvSpPr txBox="1">
            <a:spLocks/>
          </p:cNvSpPr>
          <p:nvPr/>
        </p:nvSpPr>
        <p:spPr>
          <a:xfrm>
            <a:off x="3792368" y="4156878"/>
            <a:ext cx="2539218" cy="1159779"/>
          </a:xfrm>
          <a:prstGeom prst="rect">
            <a:avLst/>
          </a:prstGeo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395" b="1">
                <a:solidFill>
                  <a:srgbClr val="C00000"/>
                </a:solidFill>
              </a:rPr>
              <a:t>Riskleri İzleme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395"/>
              <a:t>Özet</a:t>
            </a:r>
            <a:endParaRPr lang="tr-TR" sz="2395" b="1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endParaRPr lang="tr-TR" sz="1710" dirty="0"/>
          </a:p>
        </p:txBody>
      </p:sp>
    </p:spTree>
    <p:extLst>
      <p:ext uri="{BB962C8B-B14F-4D97-AF65-F5344CB8AC3E}">
        <p14:creationId xmlns:p14="http://schemas.microsoft.com/office/powerpoint/2010/main" val="413101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eşgen 21"/>
          <p:cNvSpPr/>
          <p:nvPr/>
        </p:nvSpPr>
        <p:spPr>
          <a:xfrm>
            <a:off x="3185159" y="3845312"/>
            <a:ext cx="4709154" cy="769710"/>
          </a:xfrm>
          <a:prstGeom prst="homePlate">
            <a:avLst/>
          </a:prstGeom>
          <a:solidFill>
            <a:srgbClr val="FF5D5D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6164"/>
            <a:r>
              <a:rPr lang="tr-TR" sz="1197" dirty="0">
                <a:solidFill>
                  <a:prstClr val="black"/>
                </a:solidFill>
              </a:rPr>
              <a:t>Risklere karşı alınacak önlemler belirlenerek eylem planları oluşturulmalıdır.</a:t>
            </a:r>
          </a:p>
        </p:txBody>
      </p:sp>
      <p:sp>
        <p:nvSpPr>
          <p:cNvPr id="23" name="Beşgen 22"/>
          <p:cNvSpPr/>
          <p:nvPr/>
        </p:nvSpPr>
        <p:spPr>
          <a:xfrm>
            <a:off x="3798797" y="4648447"/>
            <a:ext cx="5268527" cy="769710"/>
          </a:xfrm>
          <a:prstGeom prst="homePlate">
            <a:avLst/>
          </a:prstGeom>
          <a:solidFill>
            <a:srgbClr val="FFBDBD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1494"/>
            <a:r>
              <a:rPr lang="tr-TR" sz="1197" dirty="0">
                <a:solidFill>
                  <a:prstClr val="black"/>
                </a:solidFill>
              </a:rPr>
              <a:t>Yüksek çıkan risklere karşı alınacak önlemlerin yazılı hale getirilmesi</a:t>
            </a:r>
          </a:p>
        </p:txBody>
      </p:sp>
      <p:sp>
        <p:nvSpPr>
          <p:cNvPr id="24" name="Beşgen 23"/>
          <p:cNvSpPr/>
          <p:nvPr/>
        </p:nvSpPr>
        <p:spPr>
          <a:xfrm>
            <a:off x="2674336" y="3045449"/>
            <a:ext cx="4187506" cy="769710"/>
          </a:xfrm>
          <a:prstGeom prst="homePlate">
            <a:avLst/>
          </a:prstGeom>
          <a:solidFill>
            <a:srgbClr val="CC0000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6164"/>
            <a:r>
              <a:rPr lang="tr-TR" sz="1710" dirty="0">
                <a:solidFill>
                  <a:prstClr val="white"/>
                </a:solidFill>
              </a:rPr>
              <a:t>RİSKLERİN BELİRLENMESİ VE DEĞERLENDİRİLMESİ</a:t>
            </a:r>
          </a:p>
        </p:txBody>
      </p:sp>
      <p:sp>
        <p:nvSpPr>
          <p:cNvPr id="25" name="Beşgen 24"/>
          <p:cNvSpPr/>
          <p:nvPr/>
        </p:nvSpPr>
        <p:spPr>
          <a:xfrm>
            <a:off x="2180913" y="2247947"/>
            <a:ext cx="3815409" cy="769710"/>
          </a:xfrm>
          <a:prstGeom prst="homePlate">
            <a:avLst/>
          </a:prstGeom>
          <a:solidFill>
            <a:srgbClr val="800000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6164"/>
            <a:r>
              <a:rPr lang="tr-TR" sz="1710" dirty="0">
                <a:solidFill>
                  <a:prstClr val="white"/>
                </a:solidFill>
              </a:rPr>
              <a:t>RİSK DEĞERLENDİRME</a:t>
            </a:r>
          </a:p>
        </p:txBody>
      </p:sp>
      <p:sp>
        <p:nvSpPr>
          <p:cNvPr id="26" name="Serbest Form 25"/>
          <p:cNvSpPr/>
          <p:nvPr/>
        </p:nvSpPr>
        <p:spPr>
          <a:xfrm>
            <a:off x="1656856" y="2242530"/>
            <a:ext cx="1053285" cy="775128"/>
          </a:xfrm>
          <a:custGeom>
            <a:avLst/>
            <a:gdLst>
              <a:gd name="connsiteX0" fmla="*/ 0 w 1333849"/>
              <a:gd name="connsiteY0" fmla="*/ 841286 h 841286"/>
              <a:gd name="connsiteX1" fmla="*/ 666921 w 1333849"/>
              <a:gd name="connsiteY1" fmla="*/ 0 h 841286"/>
              <a:gd name="connsiteX2" fmla="*/ 666928 w 1333849"/>
              <a:gd name="connsiteY2" fmla="*/ 0 h 841286"/>
              <a:gd name="connsiteX3" fmla="*/ 1333849 w 1333849"/>
              <a:gd name="connsiteY3" fmla="*/ 841286 h 841286"/>
              <a:gd name="connsiteX4" fmla="*/ 0 w 1333849"/>
              <a:gd name="connsiteY4" fmla="*/ 841286 h 84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849" h="841286">
                <a:moveTo>
                  <a:pt x="0" y="841286"/>
                </a:moveTo>
                <a:lnTo>
                  <a:pt x="666921" y="0"/>
                </a:lnTo>
                <a:lnTo>
                  <a:pt x="666928" y="0"/>
                </a:lnTo>
                <a:lnTo>
                  <a:pt x="1333849" y="841286"/>
                </a:lnTo>
                <a:lnTo>
                  <a:pt x="0" y="841286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378" tIns="17378" rIns="17378" bIns="17378" numCol="1" spcCol="1270" anchor="ctr" anchorCtr="0">
            <a:noAutofit/>
          </a:bodyPr>
          <a:lstStyle/>
          <a:p>
            <a:pPr algn="ctr" defTabSz="608218">
              <a:spcBef>
                <a:spcPct val="0"/>
              </a:spcBef>
            </a:pPr>
            <a:endParaRPr lang="tr-TR" sz="1026" b="1" dirty="0">
              <a:solidFill>
                <a:srgbClr val="E7E6E6"/>
              </a:solidFill>
            </a:endParaRPr>
          </a:p>
          <a:p>
            <a:pPr algn="ctr" defTabSz="608218">
              <a:spcBef>
                <a:spcPct val="0"/>
              </a:spcBef>
            </a:pPr>
            <a:endParaRPr lang="tr-TR" sz="1026" b="1" dirty="0">
              <a:solidFill>
                <a:srgbClr val="E7E6E6"/>
              </a:solidFill>
            </a:endParaRPr>
          </a:p>
          <a:p>
            <a:pPr algn="ctr" defTabSz="608218">
              <a:spcBef>
                <a:spcPct val="0"/>
              </a:spcBef>
            </a:pPr>
            <a:r>
              <a:rPr lang="tr-TR" sz="1026" b="1" dirty="0">
                <a:solidFill>
                  <a:srgbClr val="E7E6E6"/>
                </a:solidFill>
              </a:rPr>
              <a:t>Bileşen 2</a:t>
            </a:r>
          </a:p>
        </p:txBody>
      </p:sp>
      <p:sp>
        <p:nvSpPr>
          <p:cNvPr id="27" name="Serbest Form 26"/>
          <p:cNvSpPr/>
          <p:nvPr/>
        </p:nvSpPr>
        <p:spPr>
          <a:xfrm>
            <a:off x="1138606" y="3045449"/>
            <a:ext cx="2106570" cy="769711"/>
          </a:xfrm>
          <a:custGeom>
            <a:avLst/>
            <a:gdLst>
              <a:gd name="connsiteX0" fmla="*/ 0 w 2667698"/>
              <a:gd name="connsiteY0" fmla="*/ 841286 h 841286"/>
              <a:gd name="connsiteX1" fmla="*/ 666921 w 2667698"/>
              <a:gd name="connsiteY1" fmla="*/ 0 h 841286"/>
              <a:gd name="connsiteX2" fmla="*/ 2000777 w 2667698"/>
              <a:gd name="connsiteY2" fmla="*/ 0 h 841286"/>
              <a:gd name="connsiteX3" fmla="*/ 2667698 w 2667698"/>
              <a:gd name="connsiteY3" fmla="*/ 841286 h 841286"/>
              <a:gd name="connsiteX4" fmla="*/ 0 w 2667698"/>
              <a:gd name="connsiteY4" fmla="*/ 841286 h 84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698" h="841286">
                <a:moveTo>
                  <a:pt x="0" y="841286"/>
                </a:moveTo>
                <a:lnTo>
                  <a:pt x="666921" y="0"/>
                </a:lnTo>
                <a:lnTo>
                  <a:pt x="2000777" y="0"/>
                </a:lnTo>
                <a:lnTo>
                  <a:pt x="2667698" y="841286"/>
                </a:lnTo>
                <a:lnTo>
                  <a:pt x="0" y="841286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2651622"/>
              <a:satOff val="15114"/>
              <a:lumOff val="539"/>
              <a:alphaOff val="0"/>
            </a:schemeClr>
          </a:fillRef>
          <a:effectRef idx="2">
            <a:schemeClr val="accent4">
              <a:hueOff val="2651622"/>
              <a:satOff val="15114"/>
              <a:lumOff val="5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0987" tIns="21723" rIns="420986" bIns="21723" numCol="1" spcCol="1270" anchor="ctr" anchorCtr="0">
            <a:noAutofit/>
          </a:bodyPr>
          <a:lstStyle/>
          <a:p>
            <a:pPr algn="ctr" defTabSz="7602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1026" b="1" dirty="0">
              <a:solidFill>
                <a:srgbClr val="E7E6E6"/>
              </a:solidFill>
            </a:endParaRPr>
          </a:p>
          <a:p>
            <a:pPr algn="ctr" defTabSz="7602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026" b="1" dirty="0">
                <a:solidFill>
                  <a:srgbClr val="E7E6E6"/>
                </a:solidFill>
              </a:rPr>
              <a:t>Standart RDS 6</a:t>
            </a:r>
            <a:endParaRPr lang="tr-TR" sz="1026" dirty="0">
              <a:solidFill>
                <a:srgbClr val="E7E6E6"/>
              </a:solidFill>
            </a:endParaRPr>
          </a:p>
        </p:txBody>
      </p:sp>
      <p:sp>
        <p:nvSpPr>
          <p:cNvPr id="28" name="Serbest Form 27"/>
          <p:cNvSpPr/>
          <p:nvPr/>
        </p:nvSpPr>
        <p:spPr>
          <a:xfrm>
            <a:off x="628650" y="3851734"/>
            <a:ext cx="3159856" cy="769710"/>
          </a:xfrm>
          <a:custGeom>
            <a:avLst/>
            <a:gdLst>
              <a:gd name="connsiteX0" fmla="*/ 0 w 4001547"/>
              <a:gd name="connsiteY0" fmla="*/ 841286 h 841286"/>
              <a:gd name="connsiteX1" fmla="*/ 666921 w 4001547"/>
              <a:gd name="connsiteY1" fmla="*/ 0 h 841286"/>
              <a:gd name="connsiteX2" fmla="*/ 3334626 w 4001547"/>
              <a:gd name="connsiteY2" fmla="*/ 0 h 841286"/>
              <a:gd name="connsiteX3" fmla="*/ 4001547 w 4001547"/>
              <a:gd name="connsiteY3" fmla="*/ 841286 h 841286"/>
              <a:gd name="connsiteX4" fmla="*/ 0 w 4001547"/>
              <a:gd name="connsiteY4" fmla="*/ 841286 h 84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1547" h="841286">
                <a:moveTo>
                  <a:pt x="0" y="841286"/>
                </a:moveTo>
                <a:lnTo>
                  <a:pt x="666921" y="0"/>
                </a:lnTo>
                <a:lnTo>
                  <a:pt x="3334626" y="0"/>
                </a:lnTo>
                <a:lnTo>
                  <a:pt x="4001547" y="841286"/>
                </a:lnTo>
                <a:lnTo>
                  <a:pt x="0" y="841286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5303244"/>
              <a:satOff val="30228"/>
              <a:lumOff val="1078"/>
              <a:alphaOff val="0"/>
            </a:schemeClr>
          </a:fillRef>
          <a:effectRef idx="2">
            <a:schemeClr val="accent4">
              <a:hueOff val="5303244"/>
              <a:satOff val="30228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618" tIns="21723" rIns="620618" bIns="21723" numCol="1" spcCol="1270" anchor="ctr" anchorCtr="0">
            <a:noAutofit/>
          </a:bodyPr>
          <a:lstStyle/>
          <a:p>
            <a:pPr algn="ctr" defTabSz="7602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1026" b="1" dirty="0">
                <a:solidFill>
                  <a:prstClr val="black"/>
                </a:solidFill>
              </a:rPr>
              <a:t>Genel Şart RDS 6.3</a:t>
            </a:r>
            <a:endParaRPr lang="tr-TR" sz="1026" dirty="0">
              <a:solidFill>
                <a:prstClr val="black"/>
              </a:solidFill>
            </a:endParaRPr>
          </a:p>
        </p:txBody>
      </p:sp>
      <p:sp>
        <p:nvSpPr>
          <p:cNvPr id="29" name="Serbest Form 28"/>
          <p:cNvSpPr/>
          <p:nvPr/>
        </p:nvSpPr>
        <p:spPr>
          <a:xfrm>
            <a:off x="112608" y="4649761"/>
            <a:ext cx="4213143" cy="769710"/>
          </a:xfrm>
          <a:custGeom>
            <a:avLst/>
            <a:gdLst>
              <a:gd name="connsiteX0" fmla="*/ 0 w 5335396"/>
              <a:gd name="connsiteY0" fmla="*/ 841286 h 841286"/>
              <a:gd name="connsiteX1" fmla="*/ 666921 w 5335396"/>
              <a:gd name="connsiteY1" fmla="*/ 0 h 841286"/>
              <a:gd name="connsiteX2" fmla="*/ 4668475 w 5335396"/>
              <a:gd name="connsiteY2" fmla="*/ 0 h 841286"/>
              <a:gd name="connsiteX3" fmla="*/ 5335396 w 5335396"/>
              <a:gd name="connsiteY3" fmla="*/ 841286 h 841286"/>
              <a:gd name="connsiteX4" fmla="*/ 0 w 5335396"/>
              <a:gd name="connsiteY4" fmla="*/ 841286 h 84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5396" h="841286">
                <a:moveTo>
                  <a:pt x="0" y="841286"/>
                </a:moveTo>
                <a:lnTo>
                  <a:pt x="666921" y="0"/>
                </a:lnTo>
                <a:lnTo>
                  <a:pt x="4668475" y="0"/>
                </a:lnTo>
                <a:lnTo>
                  <a:pt x="5335396" y="841286"/>
                </a:lnTo>
                <a:lnTo>
                  <a:pt x="0" y="841286"/>
                </a:lnTo>
                <a:close/>
              </a:path>
            </a:pathLst>
          </a:custGeom>
          <a:solidFill>
            <a:srgbClr val="FFBDBD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7954866"/>
              <a:satOff val="45342"/>
              <a:lumOff val="1618"/>
              <a:alphaOff val="0"/>
            </a:schemeClr>
          </a:fillRef>
          <a:effectRef idx="2">
            <a:schemeClr val="accent4">
              <a:hueOff val="7954866"/>
              <a:satOff val="45342"/>
              <a:lumOff val="161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251" tIns="21723" rIns="820250" bIns="21723" numCol="1" spcCol="1270" anchor="ctr" anchorCtr="0">
            <a:noAutofit/>
          </a:bodyPr>
          <a:lstStyle/>
          <a:p>
            <a:pPr algn="ctr" defTabSz="760273"/>
            <a:r>
              <a:rPr lang="tr-TR" sz="1026" b="1" dirty="0">
                <a:solidFill>
                  <a:prstClr val="black"/>
                </a:solidFill>
              </a:rPr>
              <a:t>Kontrol Eylemi E.6.3.1</a:t>
            </a:r>
          </a:p>
        </p:txBody>
      </p:sp>
      <p:sp>
        <p:nvSpPr>
          <p:cNvPr id="30" name="Yuvarlatılmış Dikdörtgen 29"/>
          <p:cNvSpPr/>
          <p:nvPr/>
        </p:nvSpPr>
        <p:spPr>
          <a:xfrm>
            <a:off x="122587" y="5436179"/>
            <a:ext cx="4213143" cy="439694"/>
          </a:xfrm>
          <a:prstGeom prst="roundRect">
            <a:avLst/>
          </a:prstGeom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26725"/>
            <a:r>
              <a:rPr lang="tr-TR" sz="1197" b="1" dirty="0">
                <a:solidFill>
                  <a:prstClr val="black"/>
                </a:solidFill>
              </a:rPr>
              <a:t>SORUMLU BİRİM:</a:t>
            </a:r>
            <a:r>
              <a:rPr lang="tr-TR" sz="1197" dirty="0">
                <a:solidFill>
                  <a:prstClr val="black"/>
                </a:solidFill>
              </a:rPr>
              <a:t> Tüm Birimler/İl Sağlık Müdürlükleri</a:t>
            </a:r>
          </a:p>
        </p:txBody>
      </p:sp>
      <p:sp>
        <p:nvSpPr>
          <p:cNvPr id="31" name="Yuvarlatılmış Dikdörtgen 30"/>
          <p:cNvSpPr/>
          <p:nvPr/>
        </p:nvSpPr>
        <p:spPr>
          <a:xfrm>
            <a:off x="4383460" y="5431852"/>
            <a:ext cx="4362881" cy="444021"/>
          </a:xfrm>
          <a:prstGeom prst="roundRect">
            <a:avLst/>
          </a:prstGeom>
          <a:ln>
            <a:solidFill>
              <a:srgbClr val="99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26725"/>
            <a:r>
              <a:rPr lang="tr-TR" sz="1197" b="1" dirty="0">
                <a:solidFill>
                  <a:prstClr val="black"/>
                </a:solidFill>
              </a:rPr>
              <a:t>TAMAMLANMA TARİHİ: Eylül 2019</a:t>
            </a:r>
            <a:endParaRPr lang="es-ES" sz="1197" b="1" dirty="0">
              <a:solidFill>
                <a:prstClr val="black"/>
              </a:solidFill>
            </a:endParaRPr>
          </a:p>
        </p:txBody>
      </p:sp>
      <p:sp>
        <p:nvSpPr>
          <p:cNvPr id="32" name="Rectangle 2"/>
          <p:cNvSpPr>
            <a:spLocks noGrp="1"/>
          </p:cNvSpPr>
          <p:nvPr>
            <p:ph type="title"/>
          </p:nvPr>
        </p:nvSpPr>
        <p:spPr>
          <a:xfrm>
            <a:off x="1138605" y="997893"/>
            <a:ext cx="2913994" cy="536134"/>
          </a:xfrm>
        </p:spPr>
        <p:txBody>
          <a:bodyPr>
            <a:normAutofit/>
          </a:bodyPr>
          <a:lstStyle/>
          <a:p>
            <a:pPr algn="l"/>
            <a:r>
              <a:rPr lang="tr-TR" sz="2395" dirty="0">
                <a:solidFill>
                  <a:srgbClr val="D20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RİSK İCMALLERİ</a:t>
            </a:r>
          </a:p>
        </p:txBody>
      </p:sp>
    </p:spTree>
    <p:extLst>
      <p:ext uri="{BB962C8B-B14F-4D97-AF65-F5344CB8AC3E}">
        <p14:creationId xmlns:p14="http://schemas.microsoft.com/office/powerpoint/2010/main" val="19418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252191" y="1567441"/>
          <a:ext cx="8715348" cy="5179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0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15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859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649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9553"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Risk</a:t>
                      </a:r>
                      <a:endParaRPr lang="tr-TR" sz="17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Risk Skoru </a:t>
                      </a:r>
                      <a:endParaRPr lang="tr-TR" sz="17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700" smtClean="0">
                          <a:solidFill>
                            <a:schemeClr val="tx1"/>
                          </a:solidFill>
                        </a:rPr>
                        <a:t>Riskin</a:t>
                      </a:r>
                      <a:r>
                        <a:rPr lang="tr-TR" sz="1700" baseline="0" smtClean="0">
                          <a:solidFill>
                            <a:schemeClr val="tx1"/>
                          </a:solidFill>
                        </a:rPr>
                        <a:t> Derecesi (Önemli/Katlanılmaz)</a:t>
                      </a:r>
                      <a:endParaRPr lang="tr-TR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700" dirty="0" smtClean="0">
                          <a:solidFill>
                            <a:schemeClr val="tx1"/>
                          </a:solidFill>
                        </a:rPr>
                        <a:t>Riske</a:t>
                      </a:r>
                      <a:r>
                        <a:rPr lang="tr-TR" sz="1700" baseline="0" dirty="0" smtClean="0">
                          <a:solidFill>
                            <a:schemeClr val="tx1"/>
                          </a:solidFill>
                        </a:rPr>
                        <a:t> Karşı Alınacak Önlemler</a:t>
                      </a:r>
                      <a:endParaRPr lang="tr-TR" sz="1700" dirty="0">
                        <a:solidFill>
                          <a:schemeClr val="tx1"/>
                        </a:solidFill>
                      </a:endParaRPr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896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r-TR" sz="1500" dirty="0" smtClean="0"/>
                        <a:t>1- Mevzuata yönelik olmayan</a:t>
                      </a:r>
                      <a:r>
                        <a:rPr lang="tr-TR" sz="1500" baseline="0" dirty="0" smtClean="0"/>
                        <a:t> iş ve işlemlerin sisteme kaydedilmesi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r-TR" sz="1500" dirty="0" smtClean="0"/>
                        <a:t>15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r-TR" sz="1500" dirty="0" smtClean="0"/>
                        <a:t>Önemli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r-TR" sz="1500" dirty="0" smtClean="0"/>
                        <a:t>İş ve işlemlere</a:t>
                      </a:r>
                      <a:r>
                        <a:rPr lang="tr-TR" sz="1500" baseline="0" dirty="0" smtClean="0"/>
                        <a:t> yönelik yayınlanan mevzuat detaylı olarak incelenir ve karışıklığa neden olan veya anlaşılmayan kısımlara yönelik mevzuatı çıkaran ilgili birimlerden destek alınır.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0664"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2- ……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….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…..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…..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3280"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3- ……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….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…..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…..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0885"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4- ……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….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…..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…..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0885"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5- ……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….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…..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500" dirty="0" smtClean="0"/>
                        <a:t>…..</a:t>
                      </a:r>
                      <a:endParaRPr lang="tr-TR" sz="1500" dirty="0"/>
                    </a:p>
                  </a:txBody>
                  <a:tcPr marL="78203" marR="78203" marT="39101" marB="39101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Unvan 1"/>
          <p:cNvSpPr txBox="1">
            <a:spLocks/>
          </p:cNvSpPr>
          <p:nvPr/>
        </p:nvSpPr>
        <p:spPr>
          <a:xfrm rot="19629921">
            <a:off x="1618007" y="3842134"/>
            <a:ext cx="4753250" cy="379239"/>
          </a:xfrm>
          <a:prstGeom prst="rect">
            <a:avLst/>
          </a:prstGeom>
        </p:spPr>
        <p:txBody>
          <a:bodyPr/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tr-TR" sz="2737" dirty="0">
                <a:solidFill>
                  <a:schemeClr val="bg1"/>
                </a:solidFill>
              </a:rPr>
              <a:t>Örnek Risk İcmali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1138605" y="997893"/>
            <a:ext cx="2913994" cy="53613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tr-TR" sz="2395">
                <a:solidFill>
                  <a:srgbClr val="D200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RİSK İCMALLERİ</a:t>
            </a:r>
            <a:endParaRPr lang="tr-TR" sz="2395" dirty="0">
              <a:solidFill>
                <a:srgbClr val="D200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9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542838" cy="509711"/>
          </a:xfrm>
          <a:noFill/>
        </p:spPr>
        <p:txBody>
          <a:bodyPr vert="horz" lIns="86204" tIns="39101" rIns="86204" bIns="43102" rtlCol="0" anchor="ctr">
            <a:normAutofit/>
          </a:bodyPr>
          <a:lstStyle/>
          <a:p>
            <a:pPr algn="l"/>
            <a:r>
              <a:rPr lang="tr-TR" sz="2395" dirty="0">
                <a:solidFill>
                  <a:srgbClr val="CC3300"/>
                </a:solidFill>
              </a:rPr>
              <a:t> ÖZETLE;</a:t>
            </a:r>
            <a:endParaRPr lang="en-GB" sz="2395" dirty="0">
              <a:solidFill>
                <a:srgbClr val="CC3300"/>
              </a:solidFill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idx="1"/>
          </p:nvPr>
        </p:nvSpPr>
        <p:spPr>
          <a:xfrm>
            <a:off x="796093" y="908721"/>
            <a:ext cx="7798755" cy="5229000"/>
          </a:xfr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tr-TR" sz="1500" dirty="0">
                <a:latin typeface="Times New Roman" pitchFamily="18" charset="0"/>
              </a:rPr>
              <a:t>Risk, kamu idarelerinin kuruluş ama</a:t>
            </a:r>
            <a:r>
              <a:rPr lang="tr-TR" sz="1500" dirty="0"/>
              <a:t>ç</a:t>
            </a:r>
            <a:r>
              <a:rPr lang="tr-TR" sz="1500" dirty="0">
                <a:latin typeface="Times New Roman" pitchFamily="18" charset="0"/>
              </a:rPr>
              <a:t>ları ile stratejik hedeflerine ulaşmasına ve g</a:t>
            </a:r>
            <a:r>
              <a:rPr lang="tr-TR" sz="1500" dirty="0"/>
              <a:t>ö</a:t>
            </a:r>
            <a:r>
              <a:rPr lang="tr-TR" sz="1500" dirty="0">
                <a:latin typeface="Times New Roman" pitchFamily="18" charset="0"/>
              </a:rPr>
              <a:t>revlerinin ifasına engel olabilecek veya beklenmeyen zararlara yol a</a:t>
            </a:r>
            <a:r>
              <a:rPr lang="tr-TR" sz="1500" dirty="0"/>
              <a:t>ç</a:t>
            </a:r>
            <a:r>
              <a:rPr lang="tr-TR" sz="1500" dirty="0">
                <a:latin typeface="Times New Roman" pitchFamily="18" charset="0"/>
              </a:rPr>
              <a:t>abilecek durum ya da </a:t>
            </a:r>
            <a:r>
              <a:rPr lang="tr-TR" sz="1500" dirty="0">
                <a:latin typeface="Times New Roman" pitchFamily="18" charset="0"/>
                <a:cs typeface="Arial" pitchFamily="34" charset="0"/>
              </a:rPr>
              <a:t>olaylardır.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tr-TR" sz="1500" dirty="0">
                <a:latin typeface="Times New Roman" pitchFamily="18" charset="0"/>
              </a:rPr>
              <a:t>Sağlam bir risk analizinde, sadece risk seviyesi değil, oluşabilecek hatanın t</a:t>
            </a:r>
            <a:r>
              <a:rPr lang="tr-TR" sz="1500" dirty="0"/>
              <a:t>ü</a:t>
            </a:r>
            <a:r>
              <a:rPr lang="tr-TR" sz="1500" dirty="0">
                <a:latin typeface="Times New Roman" pitchFamily="18" charset="0"/>
              </a:rPr>
              <a:t>r</a:t>
            </a:r>
            <a:r>
              <a:rPr lang="tr-TR" sz="1500" dirty="0"/>
              <a:t>ü</a:t>
            </a:r>
            <a:r>
              <a:rPr lang="tr-TR" sz="1500" dirty="0">
                <a:latin typeface="Times New Roman" pitchFamily="18" charset="0"/>
              </a:rPr>
              <a:t> de değerlendirilir</a:t>
            </a:r>
            <a:r>
              <a:rPr lang="en-GB" sz="1500" dirty="0">
                <a:latin typeface="Times New Roman" pitchFamily="18" charset="0"/>
              </a:rPr>
              <a:t>.</a:t>
            </a:r>
            <a:endParaRPr lang="tr-TR" sz="1500" dirty="0">
              <a:latin typeface="Times New Roman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ü"/>
            </a:pPr>
            <a:r>
              <a:rPr lang="tr-TR" sz="1500" dirty="0">
                <a:latin typeface="Times New Roman" pitchFamily="18" charset="0"/>
              </a:rPr>
              <a:t>Risklerin sınıflandırılması s</a:t>
            </a:r>
            <a:r>
              <a:rPr lang="tr-TR" sz="1500" dirty="0"/>
              <a:t>ü</a:t>
            </a:r>
            <a:r>
              <a:rPr lang="tr-TR" sz="1500" dirty="0">
                <a:latin typeface="Times New Roman" pitchFamily="18" charset="0"/>
              </a:rPr>
              <a:t>reci </a:t>
            </a:r>
            <a:r>
              <a:rPr lang="tr-TR" sz="1500" dirty="0">
                <a:latin typeface="Times New Roman" pitchFamily="18" charset="0"/>
                <a:cs typeface="Arial" pitchFamily="34" charset="0"/>
              </a:rPr>
              <a:t>standart bir süreç olmayıp kurumun faaliyetlerine özgü bir nitelik</a:t>
            </a:r>
            <a:r>
              <a:rPr lang="tr-TR" sz="1500" dirty="0">
                <a:latin typeface="Times New Roman" pitchFamily="18" charset="0"/>
              </a:rPr>
              <a:t> taşımaktadır.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tr-TR" sz="1500" dirty="0">
                <a:latin typeface="Times New Roman" pitchFamily="18" charset="0"/>
              </a:rPr>
              <a:t>Her kurum, risk y</a:t>
            </a:r>
            <a:r>
              <a:rPr lang="tr-TR" sz="1500" dirty="0"/>
              <a:t>ö</a:t>
            </a:r>
            <a:r>
              <a:rPr lang="tr-TR" sz="1500" dirty="0">
                <a:latin typeface="Times New Roman" pitchFamily="18" charset="0"/>
              </a:rPr>
              <a:t>netimi s</a:t>
            </a:r>
            <a:r>
              <a:rPr lang="tr-TR" sz="1500" dirty="0"/>
              <a:t>ü</a:t>
            </a:r>
            <a:r>
              <a:rPr lang="tr-TR" sz="1500" dirty="0">
                <a:latin typeface="Times New Roman" pitchFamily="18" charset="0"/>
              </a:rPr>
              <a:t>recini uygulamak i</a:t>
            </a:r>
            <a:r>
              <a:rPr lang="tr-TR" sz="1500" dirty="0"/>
              <a:t>ç</a:t>
            </a:r>
            <a:r>
              <a:rPr lang="tr-TR" sz="1500" dirty="0">
                <a:latin typeface="Times New Roman" pitchFamily="18" charset="0"/>
              </a:rPr>
              <a:t>in kendisine </a:t>
            </a:r>
            <a:r>
              <a:rPr lang="tr-TR" sz="1500" dirty="0"/>
              <a:t>ö</a:t>
            </a:r>
            <a:r>
              <a:rPr lang="tr-TR" sz="1500" dirty="0">
                <a:latin typeface="Times New Roman" pitchFamily="18" charset="0"/>
              </a:rPr>
              <a:t>zg</a:t>
            </a:r>
            <a:r>
              <a:rPr lang="tr-TR" sz="1500" dirty="0"/>
              <a:t>ü</a:t>
            </a:r>
            <a:r>
              <a:rPr lang="tr-TR" sz="1500" dirty="0">
                <a:latin typeface="Times New Roman" pitchFamily="18" charset="0"/>
              </a:rPr>
              <a:t> bir y</a:t>
            </a:r>
            <a:r>
              <a:rPr lang="tr-TR" sz="1500" dirty="0"/>
              <a:t>ö</a:t>
            </a:r>
            <a:r>
              <a:rPr lang="tr-TR" sz="1500" dirty="0">
                <a:latin typeface="Times New Roman" pitchFamily="18" charset="0"/>
              </a:rPr>
              <a:t>ntem se</a:t>
            </a:r>
            <a:r>
              <a:rPr lang="tr-TR" sz="1500" dirty="0"/>
              <a:t>ç</a:t>
            </a:r>
            <a:r>
              <a:rPr lang="tr-TR" sz="1500" dirty="0">
                <a:latin typeface="Times New Roman" pitchFamily="18" charset="0"/>
              </a:rPr>
              <a:t>ebilir.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tr-TR" sz="1500" dirty="0">
                <a:latin typeface="Times New Roman" pitchFamily="18" charset="0"/>
              </a:rPr>
              <a:t>Risk y</a:t>
            </a:r>
            <a:r>
              <a:rPr lang="tr-TR" sz="1500" dirty="0"/>
              <a:t>ö</a:t>
            </a:r>
            <a:r>
              <a:rPr lang="tr-TR" sz="1500" dirty="0">
                <a:latin typeface="Times New Roman" pitchFamily="18" charset="0"/>
              </a:rPr>
              <a:t>netimi s</a:t>
            </a:r>
            <a:r>
              <a:rPr lang="tr-TR" sz="1500" dirty="0"/>
              <a:t>ü</a:t>
            </a:r>
            <a:r>
              <a:rPr lang="tr-TR" sz="1500" dirty="0">
                <a:latin typeface="Times New Roman" pitchFamily="18" charset="0"/>
              </a:rPr>
              <a:t>re</a:t>
            </a:r>
            <a:r>
              <a:rPr lang="tr-TR" sz="1500" dirty="0"/>
              <a:t>ç</a:t>
            </a:r>
            <a:r>
              <a:rPr lang="tr-TR" sz="1500" dirty="0">
                <a:latin typeface="Times New Roman" pitchFamily="18" charset="0"/>
              </a:rPr>
              <a:t>leri, bir kurumun faaliyetlerinin niteliğine uygun tasarlanmalı ve uygulanmalıdır.</a:t>
            </a:r>
            <a:endParaRPr lang="en-US" sz="1500" dirty="0">
              <a:latin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tr-TR" sz="1500" dirty="0">
                <a:latin typeface="Times New Roman" pitchFamily="18" charset="0"/>
              </a:rPr>
              <a:t>Risk yönetiminin şeffaf, koordineli, kamu önünde güvenilir ve etkili olması gerekmektedir.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tr-TR" sz="1500" dirty="0">
                <a:latin typeface="Times New Roman" pitchFamily="18" charset="0"/>
              </a:rPr>
              <a:t>Yöneticilerin risklere dair rollerini ve sorumluluklarını bilmeleri ve anlamaları gerekmektedir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tr-TR" sz="1500" dirty="0">
                <a:latin typeface="Times New Roman" pitchFamily="18" charset="0"/>
              </a:rPr>
              <a:t>En azından risklerin teşhis edilmesi ve değerlendirilmesinde herkese düşen bir görev vardır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tr-TR" sz="1500" dirty="0">
                <a:latin typeface="Times New Roman" pitchFamily="18" charset="0"/>
              </a:rPr>
              <a:t>Riskle karşı karşıya olanların sorumluluklarını kabul edip uygun önlemleri alması gerekmektedir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tr-TR" sz="1710" dirty="0">
              <a:solidFill>
                <a:srgbClr val="3333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2304256"/>
          </a:xfr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80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BİZİ DİNLEDİĞİNİZ İÇİN TEŞEKKÜR EDERİZ</a:t>
            </a:r>
          </a:p>
          <a:p>
            <a:pPr marL="0" indent="0" algn="ctr">
              <a:buNone/>
            </a:pPr>
            <a:r>
              <a:rPr lang="tr-TR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İÇ KOTROL BİRİMİ</a:t>
            </a:r>
            <a:endParaRPr lang="tr-TR" sz="4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95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3"/>
          <p:cNvSpPr>
            <a:spLocks noGrp="1"/>
          </p:cNvSpPr>
          <p:nvPr>
            <p:ph type="title"/>
          </p:nvPr>
        </p:nvSpPr>
        <p:spPr>
          <a:xfrm>
            <a:off x="1061108" y="819633"/>
            <a:ext cx="7454243" cy="558119"/>
          </a:xfrm>
        </p:spPr>
        <p:txBody>
          <a:bodyPr>
            <a:normAutofit fontScale="90000"/>
          </a:bodyPr>
          <a:lstStyle/>
          <a:p>
            <a:pPr algn="l"/>
            <a:r>
              <a:rPr lang="tr-TR" sz="2395" spc="-239" dirty="0">
                <a:solidFill>
                  <a:srgbClr val="BF2026"/>
                </a:solidFill>
                <a:latin typeface="Verdana"/>
                <a:cs typeface="Verdana"/>
              </a:rPr>
              <a:t>Risk</a:t>
            </a:r>
            <a:r>
              <a:rPr lang="tr-TR" sz="2395" spc="-111" dirty="0">
                <a:solidFill>
                  <a:srgbClr val="BF2026"/>
                </a:solidFill>
                <a:latin typeface="Verdana"/>
                <a:cs typeface="Verdana"/>
              </a:rPr>
              <a:t> </a:t>
            </a:r>
            <a:r>
              <a:rPr lang="tr-TR" sz="2395" spc="-145" dirty="0">
                <a:solidFill>
                  <a:srgbClr val="BF2026"/>
                </a:solidFill>
                <a:latin typeface="Verdana"/>
                <a:cs typeface="Verdana"/>
              </a:rPr>
              <a:t>Nedir?</a:t>
            </a:r>
            <a:r>
              <a:rPr lang="tr-TR" sz="2395" dirty="0">
                <a:latin typeface="Verdana"/>
                <a:cs typeface="Verdana"/>
              </a:rPr>
              <a:t/>
            </a:r>
            <a:br>
              <a:rPr lang="tr-TR" sz="2395" dirty="0">
                <a:latin typeface="Verdana"/>
                <a:cs typeface="Verdana"/>
              </a:rPr>
            </a:br>
            <a:endParaRPr lang="tr-TR" sz="2395" dirty="0"/>
          </a:p>
        </p:txBody>
      </p:sp>
      <p:sp>
        <p:nvSpPr>
          <p:cNvPr id="6" name="Dikdörtgen 5"/>
          <p:cNvSpPr/>
          <p:nvPr/>
        </p:nvSpPr>
        <p:spPr>
          <a:xfrm>
            <a:off x="153842" y="1739646"/>
            <a:ext cx="5551101" cy="2934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4210" marR="170518">
              <a:lnSpc>
                <a:spcPct val="150000"/>
              </a:lnSpc>
            </a:pPr>
            <a:r>
              <a:rPr lang="tr-TR" sz="2052" dirty="0">
                <a:solidFill>
                  <a:srgbClr val="BF20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Risk</a:t>
            </a:r>
            <a:r>
              <a:rPr lang="tr-TR" sz="205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bir kuruluşun</a:t>
            </a:r>
          </a:p>
          <a:p>
            <a:pPr marL="677458" marR="170518" indent="-29324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5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Stratejik</a:t>
            </a:r>
          </a:p>
          <a:p>
            <a:pPr marL="677458" marR="170518" indent="-29324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5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 </a:t>
            </a:r>
          </a:p>
          <a:p>
            <a:pPr marL="677458" marR="170518" indent="-293248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52" dirty="0" err="1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Operasyonel</a:t>
            </a:r>
            <a:r>
              <a:rPr lang="tr-TR" sz="205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84210" marR="170518">
              <a:lnSpc>
                <a:spcPct val="150000"/>
              </a:lnSpc>
            </a:pPr>
            <a:r>
              <a:rPr lang="tr-TR" sz="205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hedeflerini  gerçekleştirmesini  engelleyecek, her türlü olayın gerçekleşme </a:t>
            </a:r>
            <a:r>
              <a:rPr lang="tr-TR" sz="2052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olasılığı</a:t>
            </a:r>
            <a:r>
              <a:rPr lang="tr-TR" sz="2052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dır.</a:t>
            </a:r>
            <a:endParaRPr lang="tr-TR" sz="2052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5459137" y="1739646"/>
            <a:ext cx="3056213" cy="4306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</p:spTree>
    <p:extLst>
      <p:ext uri="{BB962C8B-B14F-4D97-AF65-F5344CB8AC3E}">
        <p14:creationId xmlns:p14="http://schemas.microsoft.com/office/powerpoint/2010/main" val="360904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>
            <a:spLocks noGrp="1"/>
          </p:cNvSpPr>
          <p:nvPr>
            <p:ph type="title"/>
          </p:nvPr>
        </p:nvSpPr>
        <p:spPr>
          <a:xfrm>
            <a:off x="1128168" y="975156"/>
            <a:ext cx="7320013" cy="668537"/>
          </a:xfrm>
        </p:spPr>
        <p:txBody>
          <a:bodyPr>
            <a:normAutofit/>
          </a:bodyPr>
          <a:lstStyle/>
          <a:p>
            <a:pPr algn="l"/>
            <a:r>
              <a:rPr lang="tr-TR" sz="2395" dirty="0">
                <a:solidFill>
                  <a:srgbClr val="C00000"/>
                </a:solidFill>
              </a:rPr>
              <a:t>Risk günlük hayatın bir parçasıdır</a:t>
            </a:r>
          </a:p>
        </p:txBody>
      </p:sp>
      <p:sp>
        <p:nvSpPr>
          <p:cNvPr id="56" name="Rectangle 3"/>
          <p:cNvSpPr>
            <a:spLocks noGrp="1"/>
          </p:cNvSpPr>
          <p:nvPr>
            <p:ph idx="1"/>
          </p:nvPr>
        </p:nvSpPr>
        <p:spPr>
          <a:xfrm>
            <a:off x="918505" y="1845945"/>
            <a:ext cx="7397669" cy="3879174"/>
          </a:xfrm>
        </p:spPr>
        <p:txBody>
          <a:bodyPr/>
          <a:lstStyle/>
          <a:p>
            <a:r>
              <a:rPr lang="tr-TR" sz="1791" dirty="0"/>
              <a:t>Her sabah işe zamanında gitmek için hangi riskleri yönetiyoruz?</a:t>
            </a:r>
          </a:p>
          <a:p>
            <a:endParaRPr lang="tr-TR" sz="1791" dirty="0"/>
          </a:p>
          <a:p>
            <a:pPr>
              <a:buFont typeface="Wingdings 2" pitchFamily="18" charset="2"/>
              <a:buNone/>
            </a:pPr>
            <a:endParaRPr lang="tr-TR" sz="2357" dirty="0"/>
          </a:p>
        </p:txBody>
      </p:sp>
      <p:sp>
        <p:nvSpPr>
          <p:cNvPr id="57" name="Yuvarlatılmış Dikdörtgen 56"/>
          <p:cNvSpPr/>
          <p:nvPr/>
        </p:nvSpPr>
        <p:spPr>
          <a:xfrm>
            <a:off x="1128168" y="2586294"/>
            <a:ext cx="3922949" cy="423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1886" dirty="0">
                <a:latin typeface="Verdana" pitchFamily="34" charset="0"/>
              </a:rPr>
              <a:t>Zamanında uyanamama</a:t>
            </a:r>
          </a:p>
        </p:txBody>
      </p:sp>
      <p:sp>
        <p:nvSpPr>
          <p:cNvPr id="58" name="Yuvarlatılmış Dikdörtgen 57"/>
          <p:cNvSpPr/>
          <p:nvPr/>
        </p:nvSpPr>
        <p:spPr>
          <a:xfrm>
            <a:off x="1915790" y="3141849"/>
            <a:ext cx="3922949" cy="423064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1886" dirty="0">
                <a:latin typeface="Verdana" pitchFamily="34" charset="0"/>
              </a:rPr>
              <a:t>Otobüsü kaçırma</a:t>
            </a:r>
          </a:p>
        </p:txBody>
      </p:sp>
      <p:sp>
        <p:nvSpPr>
          <p:cNvPr id="59" name="Yuvarlatılmış Dikdörtgen 58"/>
          <p:cNvSpPr/>
          <p:nvPr/>
        </p:nvSpPr>
        <p:spPr>
          <a:xfrm>
            <a:off x="2633715" y="3731147"/>
            <a:ext cx="3922949" cy="423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1886" dirty="0">
                <a:latin typeface="Verdana" pitchFamily="34" charset="0"/>
              </a:rPr>
              <a:t>Trafik sıkışıklığı</a:t>
            </a:r>
          </a:p>
        </p:txBody>
      </p:sp>
      <p:sp>
        <p:nvSpPr>
          <p:cNvPr id="60" name="Yuvarlatılmış Dikdörtgen 59"/>
          <p:cNvSpPr/>
          <p:nvPr/>
        </p:nvSpPr>
        <p:spPr>
          <a:xfrm>
            <a:off x="3454885" y="4298221"/>
            <a:ext cx="3922949" cy="423064"/>
          </a:xfrm>
          <a:prstGeom prst="round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1886">
                <a:latin typeface="Verdana" pitchFamily="34" charset="0"/>
              </a:rPr>
              <a:t>Yol yapımı</a:t>
            </a:r>
            <a:endParaRPr lang="tr-TR" sz="1886" dirty="0">
              <a:latin typeface="Verdana" pitchFamily="34" charset="0"/>
            </a:endParaRPr>
          </a:p>
        </p:txBody>
      </p:sp>
      <p:sp>
        <p:nvSpPr>
          <p:cNvPr id="61" name="Yuvarlatılmış Dikdörtgen 60"/>
          <p:cNvSpPr/>
          <p:nvPr/>
        </p:nvSpPr>
        <p:spPr>
          <a:xfrm>
            <a:off x="4040434" y="4941432"/>
            <a:ext cx="4093786" cy="423064"/>
          </a:xfrm>
          <a:prstGeom prst="round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1886" dirty="0">
                <a:latin typeface="Verdana" pitchFamily="34" charset="0"/>
              </a:rPr>
              <a:t>Çocuğumuzun hastalanması</a:t>
            </a:r>
          </a:p>
        </p:txBody>
      </p:sp>
      <p:sp>
        <p:nvSpPr>
          <p:cNvPr id="62" name="Yuvarlatılmış Dikdörtgen 61"/>
          <p:cNvSpPr/>
          <p:nvPr/>
        </p:nvSpPr>
        <p:spPr>
          <a:xfrm>
            <a:off x="4867232" y="5532197"/>
            <a:ext cx="3922949" cy="423064"/>
          </a:xfrm>
          <a:prstGeom prst="round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tr-TR" sz="1886" dirty="0">
                <a:latin typeface="Verdana" pitchFamily="34" charset="0"/>
              </a:rPr>
              <a:t>………..</a:t>
            </a:r>
          </a:p>
        </p:txBody>
      </p:sp>
    </p:spTree>
    <p:extLst>
      <p:ext uri="{BB962C8B-B14F-4D97-AF65-F5344CB8AC3E}">
        <p14:creationId xmlns:p14="http://schemas.microsoft.com/office/powerpoint/2010/main" val="33409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2" y="707874"/>
            <a:ext cx="8315210" cy="5882688"/>
          </a:xfrm>
          <a:prstGeom prst="rect">
            <a:avLst/>
          </a:prstGeom>
        </p:spPr>
      </p:pic>
      <p:sp>
        <p:nvSpPr>
          <p:cNvPr id="6" name="İçerik Yer Tutucusu 4"/>
          <p:cNvSpPr txBox="1">
            <a:spLocks/>
          </p:cNvSpPr>
          <p:nvPr/>
        </p:nvSpPr>
        <p:spPr>
          <a:xfrm>
            <a:off x="3621000" y="3939744"/>
            <a:ext cx="4506130" cy="247972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endParaRPr lang="tr-TR" sz="1710" b="1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52" b="1" dirty="0">
                <a:solidFill>
                  <a:srgbClr val="C00000"/>
                </a:solidFill>
              </a:rPr>
              <a:t>Risk Yönetiminin Yasal Dayanağı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52" dirty="0"/>
              <a:t>Risk Yönetimi nedir?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52" dirty="0"/>
              <a:t>Riskleri Tanımlama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52" dirty="0"/>
              <a:t>Riskleri </a:t>
            </a:r>
            <a:r>
              <a:rPr lang="tr-TR" sz="2052" dirty="0" err="1"/>
              <a:t>Kategorilendirme</a:t>
            </a:r>
            <a:endParaRPr lang="tr-TR" sz="2052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52" dirty="0"/>
              <a:t>Riskleri Ölçümleme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52" dirty="0"/>
              <a:t>Riskleri </a:t>
            </a:r>
            <a:r>
              <a:rPr lang="tr-TR" sz="2052" dirty="0" err="1"/>
              <a:t>Önceliklendirme</a:t>
            </a:r>
            <a:endParaRPr lang="tr-TR" sz="2052" dirty="0"/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52" dirty="0"/>
              <a:t>Riskleri Yönetme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52" dirty="0"/>
              <a:t>Riskleri İzleme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052" dirty="0"/>
              <a:t>Özet</a:t>
            </a:r>
          </a:p>
          <a:p>
            <a:pPr>
              <a:lnSpc>
                <a:spcPct val="100000"/>
              </a:lnSpc>
            </a:pPr>
            <a:endParaRPr lang="tr-TR" sz="1710" dirty="0"/>
          </a:p>
        </p:txBody>
      </p:sp>
    </p:spTree>
    <p:extLst>
      <p:ext uri="{BB962C8B-B14F-4D97-AF65-F5344CB8AC3E}">
        <p14:creationId xmlns:p14="http://schemas.microsoft.com/office/powerpoint/2010/main" val="418269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uman">
  <a:themeElements>
    <a:clrScheme name="Mavi Yeşi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C43C1F-E618-48F7-AAEF-5D0335C0B9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3141</Words>
  <Application>Microsoft Office PowerPoint</Application>
  <PresentationFormat>Ekran Gösterisi (4:3)</PresentationFormat>
  <Paragraphs>671</Paragraphs>
  <Slides>65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65</vt:i4>
      </vt:variant>
    </vt:vector>
  </HeadingPairs>
  <TitlesOfParts>
    <vt:vector size="84" baseType="lpstr">
      <vt:lpstr>Aharoni</vt:lpstr>
      <vt:lpstr>Andalus</vt:lpstr>
      <vt:lpstr>Arial</vt:lpstr>
      <vt:lpstr>Calibri</vt:lpstr>
      <vt:lpstr>Cambria</vt:lpstr>
      <vt:lpstr>Candara</vt:lpstr>
      <vt:lpstr>Century Gothic</vt:lpstr>
      <vt:lpstr>Comic Sans MS</vt:lpstr>
      <vt:lpstr>Constantia</vt:lpstr>
      <vt:lpstr>Garamond</vt:lpstr>
      <vt:lpstr>Myriad Pro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Duman</vt:lpstr>
      <vt:lpstr>PowerPoint Sunusu</vt:lpstr>
      <vt:lpstr>İÇ KONTROL BİLEŞENLERİ</vt:lpstr>
      <vt:lpstr>PowerPoint Sunusu</vt:lpstr>
      <vt:lpstr>PowerPoint Sunusu</vt:lpstr>
      <vt:lpstr>PowerPoint Sunusu</vt:lpstr>
      <vt:lpstr>PowerPoint Sunusu</vt:lpstr>
      <vt:lpstr>Risk Nedir? </vt:lpstr>
      <vt:lpstr>Risk günlük hayatın bir parçasıdır</vt:lpstr>
      <vt:lpstr>PowerPoint Sunusu</vt:lpstr>
      <vt:lpstr>KAMU İÇ  KONTROL  STANDARTLARI</vt:lpstr>
      <vt:lpstr>PowerPoint Sunusu</vt:lpstr>
      <vt:lpstr>PowerPoint Sunusu</vt:lpstr>
      <vt:lpstr>Etkin bir Risk yönetimi için;</vt:lpstr>
      <vt:lpstr>PowerPoint Sunusu</vt:lpstr>
      <vt:lpstr>PowerPoint Sunusu</vt:lpstr>
      <vt:lpstr>PowerPoint Sunusu</vt:lpstr>
      <vt:lpstr>PowerPoint Sunusu</vt:lpstr>
      <vt:lpstr> RİSKLERİ BELİRLEME ŞEKİLLERİ  </vt:lpstr>
      <vt:lpstr>PowerPoint Sunusu</vt:lpstr>
      <vt:lpstr>Odak Grubu/Beyin Fırtınası</vt:lpstr>
      <vt:lpstr>PowerPoint Sunusu</vt:lpstr>
      <vt:lpstr>Eski Veriler </vt:lpstr>
      <vt:lpstr>Uyarıcı Gösterge</vt:lpstr>
      <vt:lpstr>PowerPoint Sunusu</vt:lpstr>
      <vt:lpstr>PowerPoint Sunusu</vt:lpstr>
      <vt:lpstr>PowerPoint Sunusu</vt:lpstr>
      <vt:lpstr>PowerPoint Sunusu</vt:lpstr>
      <vt:lpstr>PowerPoint Sunusu</vt:lpstr>
      <vt:lpstr>Strateji Riskleri</vt:lpstr>
      <vt:lpstr>Hukuki (Mevzuat) Riskleri</vt:lpstr>
      <vt:lpstr>PowerPoint Sunusu</vt:lpstr>
      <vt:lpstr>Finansal Riskler</vt:lpstr>
      <vt:lpstr>PowerPoint Sunusu</vt:lpstr>
      <vt:lpstr>Usulsüzlük ve Yolsuzluk Riskleri</vt:lpstr>
      <vt:lpstr>PowerPoint Sunusu</vt:lpstr>
      <vt:lpstr>PowerPoint Sunusu</vt:lpstr>
      <vt:lpstr>İÇ KONTROL SİSTEMLERİNİN ODAKLANDIĞI RİSKLER</vt:lpstr>
      <vt:lpstr>PowerPoint Sunusu</vt:lpstr>
      <vt:lpstr>RİSKLERİ ÖLÇEKLEME </vt:lpstr>
      <vt:lpstr>PowerPoint Sunusu</vt:lpstr>
      <vt:lpstr>RİSKLERİ ÖLÇEKLEME </vt:lpstr>
      <vt:lpstr>PowerPoint Sunusu</vt:lpstr>
      <vt:lpstr>PowerPoint Sunusu</vt:lpstr>
      <vt:lpstr>RİSKLERİ ÖNCELİKLENDİRME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RİSK YÖNETİM STRATEJİLERİ (4 “T” KURALI)</vt:lpstr>
      <vt:lpstr>PowerPoint Sunusu</vt:lpstr>
      <vt:lpstr>PowerPoint Sunusu</vt:lpstr>
      <vt:lpstr>RİSKLERE NASIL CEVAP VERİRİM?</vt:lpstr>
      <vt:lpstr>RİSKLERİ YÖNETME</vt:lpstr>
      <vt:lpstr>ÖRNEK RİSKLERİ YÖNETME</vt:lpstr>
      <vt:lpstr>PowerPoint Sunusu</vt:lpstr>
      <vt:lpstr>ÖRNEK RİSKLERİ YÖNETME</vt:lpstr>
      <vt:lpstr>PowerPoint Sunusu</vt:lpstr>
      <vt:lpstr>ETKİLİ RİSK YÖNETİMİNİN FAYDALARI</vt:lpstr>
      <vt:lpstr>PowerPoint Sunusu</vt:lpstr>
      <vt:lpstr>RİSK İCMALLERİ</vt:lpstr>
      <vt:lpstr>PowerPoint Sunusu</vt:lpstr>
      <vt:lpstr> ÖZETLE;</vt:lpstr>
      <vt:lpstr>PowerPoint Sunusu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2019-01-10T06:15:16Z</dcterms:created>
  <dcterms:modified xsi:type="dcterms:W3CDTF">2019-09-20T12:43:58Z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TC018814239991</vt:lpwstr>
  </property>
</Properties>
</file>